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KlFN8MYmWh4/mb8wl72bBaxQ0r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1291" y="221"/>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a08c53020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2a08c53020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291840" y="10226047"/>
            <a:ext cx="37307520" cy="705612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6583680" y="18653760"/>
            <a:ext cx="30723840" cy="841248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3"/>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1083289" y="-1207762"/>
            <a:ext cx="21724622" cy="3950208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62401254" y="-8340079"/>
            <a:ext cx="28087320" cy="47404018"/>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67227454" y="-55378341"/>
            <a:ext cx="28087320" cy="14148054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194560" y="7680967"/>
            <a:ext cx="39502080" cy="2172462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467102" y="21153127"/>
            <a:ext cx="37307520" cy="653796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3467102" y="13952225"/>
            <a:ext cx="37307520" cy="7200898"/>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5"/>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10530842" y="7680967"/>
            <a:ext cx="94442280" cy="2172462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6"/>
          <p:cNvSpPr txBox="1">
            <a:spLocks noGrp="1"/>
          </p:cNvSpPr>
          <p:nvPr>
            <p:ph type="body" idx="2"/>
          </p:nvPr>
        </p:nvSpPr>
        <p:spPr>
          <a:xfrm>
            <a:off x="105704642" y="7680967"/>
            <a:ext cx="94442280" cy="2172462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6"/>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194560" y="7368542"/>
            <a:ext cx="19392902" cy="3070858"/>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2194560" y="10439400"/>
            <a:ext cx="19392902" cy="18966182"/>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
          <p:cNvSpPr txBox="1">
            <a:spLocks noGrp="1"/>
          </p:cNvSpPr>
          <p:nvPr>
            <p:ph type="body" idx="3"/>
          </p:nvPr>
        </p:nvSpPr>
        <p:spPr>
          <a:xfrm>
            <a:off x="22296122" y="7368542"/>
            <a:ext cx="19400520" cy="3070858"/>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22296122" y="10439400"/>
            <a:ext cx="19400520" cy="18966182"/>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7"/>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194563" y="1310640"/>
            <a:ext cx="14439902" cy="557784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7160240" y="1310647"/>
            <a:ext cx="24536400" cy="2809494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2194563" y="6888487"/>
            <a:ext cx="14439902" cy="2251710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0"/>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602982" y="23042880"/>
            <a:ext cx="26334720" cy="272034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8602982" y="2941320"/>
            <a:ext cx="26334720" cy="19751040"/>
          </a:xfrm>
          <a:prstGeom prst="rect">
            <a:avLst/>
          </a:prstGeom>
          <a:noFill/>
          <a:ln>
            <a:noFill/>
          </a:ln>
        </p:spPr>
      </p:sp>
      <p:sp>
        <p:nvSpPr>
          <p:cNvPr id="64" name="Google Shape;64;p11"/>
          <p:cNvSpPr txBox="1">
            <a:spLocks noGrp="1"/>
          </p:cNvSpPr>
          <p:nvPr>
            <p:ph type="body" idx="1"/>
          </p:nvPr>
        </p:nvSpPr>
        <p:spPr>
          <a:xfrm>
            <a:off x="8602982" y="25763222"/>
            <a:ext cx="26334720" cy="3863338"/>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1"/>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194560" y="1318262"/>
            <a:ext cx="39502080" cy="54864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194560" y="7680967"/>
            <a:ext cx="39502080" cy="2172462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194560" y="30510487"/>
            <a:ext cx="1024128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4996160" y="30510487"/>
            <a:ext cx="1389888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1455360" y="30510487"/>
            <a:ext cx="1024128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2a08c530204_0_8"/>
          <p:cNvSpPr/>
          <p:nvPr/>
        </p:nvSpPr>
        <p:spPr>
          <a:xfrm>
            <a:off x="762000" y="503725"/>
            <a:ext cx="42239100" cy="36018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11430000" marR="0" lvl="0" indent="457200" algn="l" rtl="0">
              <a:spcBef>
                <a:spcPts val="0"/>
              </a:spcBef>
              <a:spcAft>
                <a:spcPts val="0"/>
              </a:spcAft>
              <a:buClr>
                <a:srgbClr val="000000"/>
              </a:buClr>
              <a:buFont typeface="Arial"/>
              <a:buNone/>
            </a:pPr>
            <a:r>
              <a:rPr lang="en-US" sz="6400" b="1" dirty="0">
                <a:solidFill>
                  <a:srgbClr val="222222"/>
                </a:solidFill>
                <a:highlight>
                  <a:srgbClr val="FFFFFF"/>
                </a:highlight>
                <a:latin typeface="Calibri"/>
                <a:ea typeface="Calibri"/>
                <a:cs typeface="Calibri"/>
                <a:sym typeface="Calibri"/>
              </a:rPr>
              <a:t>AI-Based Manufacturing System for Production Optimization and Cost Reduction</a:t>
            </a:r>
            <a:endParaRPr sz="6400" b="1" dirty="0">
              <a:solidFill>
                <a:srgbClr val="222222"/>
              </a:solidFill>
              <a:highlight>
                <a:srgbClr val="FFFFFF"/>
              </a:highlight>
              <a:latin typeface="Calibri"/>
              <a:ea typeface="Calibri"/>
              <a:cs typeface="Calibri"/>
              <a:sym typeface="Calibri"/>
            </a:endParaRPr>
          </a:p>
          <a:p>
            <a:pPr marL="5486400" marR="0" lvl="0" indent="457200" algn="ctr" rtl="0">
              <a:spcBef>
                <a:spcPts val="0"/>
              </a:spcBef>
              <a:spcAft>
                <a:spcPts val="0"/>
              </a:spcAft>
              <a:buClr>
                <a:srgbClr val="000000"/>
              </a:buClr>
              <a:buFont typeface="Arial"/>
              <a:buNone/>
            </a:pPr>
            <a:r>
              <a:rPr lang="en-US" sz="4500" b="1" dirty="0">
                <a:solidFill>
                  <a:schemeClr val="dk1"/>
                </a:solidFill>
                <a:latin typeface="Calibri"/>
                <a:ea typeface="Calibri"/>
                <a:cs typeface="Calibri"/>
                <a:sym typeface="Calibri"/>
              </a:rPr>
              <a:t>Rishi Yadav, Sourabh </a:t>
            </a:r>
            <a:r>
              <a:rPr lang="en-US" sz="4500" b="1" dirty="0" err="1">
                <a:solidFill>
                  <a:schemeClr val="dk1"/>
                </a:solidFill>
                <a:latin typeface="Calibri"/>
                <a:ea typeface="Calibri"/>
                <a:cs typeface="Calibri"/>
                <a:sym typeface="Calibri"/>
              </a:rPr>
              <a:t>Saptarshi</a:t>
            </a:r>
            <a:r>
              <a:rPr lang="en-US" sz="4500" b="1" dirty="0">
                <a:solidFill>
                  <a:schemeClr val="dk1"/>
                </a:solidFill>
                <a:latin typeface="Calibri"/>
                <a:ea typeface="Calibri"/>
                <a:cs typeface="Calibri"/>
                <a:sym typeface="Calibri"/>
              </a:rPr>
              <a:t>, </a:t>
            </a:r>
            <a:r>
              <a:rPr lang="en-US" sz="4500" b="1" dirty="0" err="1">
                <a:solidFill>
                  <a:schemeClr val="dk1"/>
                </a:solidFill>
                <a:latin typeface="Calibri"/>
                <a:ea typeface="Calibri"/>
                <a:cs typeface="Calibri"/>
                <a:sym typeface="Calibri"/>
              </a:rPr>
              <a:t>Jatan</a:t>
            </a:r>
            <a:r>
              <a:rPr lang="en-US" sz="4500" b="1" dirty="0">
                <a:solidFill>
                  <a:schemeClr val="dk1"/>
                </a:solidFill>
                <a:latin typeface="Calibri"/>
                <a:ea typeface="Calibri"/>
                <a:cs typeface="Calibri"/>
                <a:sym typeface="Calibri"/>
              </a:rPr>
              <a:t> Pandya, and Veeraraghava Raju Hasti</a:t>
            </a:r>
            <a:endParaRPr sz="4500" b="1" dirty="0">
              <a:solidFill>
                <a:schemeClr val="dk1"/>
              </a:solidFill>
              <a:latin typeface="Calibri"/>
              <a:ea typeface="Calibri"/>
              <a:cs typeface="Calibri"/>
              <a:sym typeface="Calibri"/>
            </a:endParaRPr>
          </a:p>
          <a:p>
            <a:pPr marL="5029200" marR="0" lvl="0" indent="457200" algn="ctr" rtl="0">
              <a:spcBef>
                <a:spcPts val="0"/>
              </a:spcBef>
              <a:spcAft>
                <a:spcPts val="0"/>
              </a:spcAft>
              <a:buClr>
                <a:srgbClr val="000000"/>
              </a:buClr>
              <a:buFont typeface="Arial"/>
              <a:buNone/>
            </a:pPr>
            <a:r>
              <a:rPr lang="en-US" sz="4700" b="1" i="0" u="none" strike="noStrike" cap="none" dirty="0">
                <a:solidFill>
                  <a:schemeClr val="dk1"/>
                </a:solidFill>
                <a:latin typeface="Calibri"/>
                <a:ea typeface="Calibri"/>
                <a:cs typeface="Calibri"/>
                <a:sym typeface="Calibri"/>
              </a:rPr>
              <a:t>MAE 589 – 011: Artificial Intelligence for Engineering Applications, Fall 2023</a:t>
            </a:r>
            <a:endParaRPr sz="4700" b="1" dirty="0">
              <a:solidFill>
                <a:schemeClr val="dk1"/>
              </a:solidFill>
              <a:latin typeface="Calibri"/>
              <a:ea typeface="Calibri"/>
              <a:cs typeface="Calibri"/>
              <a:sym typeface="Calibri"/>
            </a:endParaRPr>
          </a:p>
          <a:p>
            <a:pPr marL="5486400" marR="0" lvl="0" indent="457200" algn="ctr" rtl="0">
              <a:spcBef>
                <a:spcPts val="0"/>
              </a:spcBef>
              <a:spcAft>
                <a:spcPts val="0"/>
              </a:spcAft>
              <a:buClr>
                <a:srgbClr val="000000"/>
              </a:buClr>
              <a:buFont typeface="Arial"/>
              <a:buNone/>
            </a:pPr>
            <a:r>
              <a:rPr lang="en-US" sz="4700" b="1" i="0" u="none" strike="noStrike" cap="none" dirty="0">
                <a:solidFill>
                  <a:schemeClr val="dk1"/>
                </a:solidFill>
                <a:latin typeface="Calibri"/>
                <a:ea typeface="Calibri"/>
                <a:cs typeface="Calibri"/>
                <a:sym typeface="Calibri"/>
              </a:rPr>
              <a:t>Project Advisor: Prof. Veeraraghava Raju Hasti, Ph.D.</a:t>
            </a:r>
            <a:endParaRPr sz="1300" dirty="0"/>
          </a:p>
        </p:txBody>
      </p:sp>
      <p:sp>
        <p:nvSpPr>
          <p:cNvPr id="85" name="Google Shape;85;g2a08c530204_0_8"/>
          <p:cNvSpPr/>
          <p:nvPr/>
        </p:nvSpPr>
        <p:spPr>
          <a:xfrm>
            <a:off x="14840050" y="4419600"/>
            <a:ext cx="13963500" cy="2788920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6" name="Google Shape;86;g2a08c530204_0_8"/>
          <p:cNvSpPr/>
          <p:nvPr/>
        </p:nvSpPr>
        <p:spPr>
          <a:xfrm>
            <a:off x="29489400" y="4419600"/>
            <a:ext cx="13716000" cy="2788920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7" name="Google Shape;87;g2a08c530204_0_8"/>
          <p:cNvSpPr/>
          <p:nvPr/>
        </p:nvSpPr>
        <p:spPr>
          <a:xfrm>
            <a:off x="727364" y="4367934"/>
            <a:ext cx="13716000" cy="27889200"/>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8" name="Google Shape;88;g2a08c530204_0_8"/>
          <p:cNvSpPr txBox="1"/>
          <p:nvPr/>
        </p:nvSpPr>
        <p:spPr>
          <a:xfrm>
            <a:off x="762000" y="5181600"/>
            <a:ext cx="137160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9" name="Google Shape;89;g2a08c530204_0_8"/>
          <p:cNvSpPr txBox="1"/>
          <p:nvPr/>
        </p:nvSpPr>
        <p:spPr>
          <a:xfrm>
            <a:off x="914400" y="51816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chemeClr val="lt1"/>
                </a:solidFill>
                <a:latin typeface="Calibri"/>
                <a:ea typeface="Calibri"/>
                <a:cs typeface="Calibri"/>
                <a:sym typeface="Calibri"/>
              </a:rPr>
              <a:t>Abstract</a:t>
            </a:r>
            <a:endParaRPr/>
          </a:p>
        </p:txBody>
      </p:sp>
      <p:sp>
        <p:nvSpPr>
          <p:cNvPr id="90" name="Google Shape;90;g2a08c530204_0_8"/>
          <p:cNvSpPr txBox="1"/>
          <p:nvPr/>
        </p:nvSpPr>
        <p:spPr>
          <a:xfrm>
            <a:off x="918411" y="118872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Introduction</a:t>
            </a:r>
            <a:endParaRPr/>
          </a:p>
        </p:txBody>
      </p:sp>
      <p:sp>
        <p:nvSpPr>
          <p:cNvPr id="91" name="Google Shape;91;g2a08c530204_0_8"/>
          <p:cNvSpPr txBox="1"/>
          <p:nvPr/>
        </p:nvSpPr>
        <p:spPr>
          <a:xfrm>
            <a:off x="918411" y="248412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Objectives/ Goals of the project</a:t>
            </a:r>
            <a:endParaRPr/>
          </a:p>
        </p:txBody>
      </p:sp>
      <p:sp>
        <p:nvSpPr>
          <p:cNvPr id="92" name="Google Shape;92;g2a08c530204_0_8"/>
          <p:cNvSpPr txBox="1"/>
          <p:nvPr/>
        </p:nvSpPr>
        <p:spPr>
          <a:xfrm>
            <a:off x="15392400" y="51816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Methodology</a:t>
            </a:r>
            <a:endParaRPr/>
          </a:p>
        </p:txBody>
      </p:sp>
      <p:sp>
        <p:nvSpPr>
          <p:cNvPr id="93" name="Google Shape;93;g2a08c530204_0_8"/>
          <p:cNvSpPr txBox="1"/>
          <p:nvPr/>
        </p:nvSpPr>
        <p:spPr>
          <a:xfrm>
            <a:off x="15163800" y="188976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Haas VF 2 Machine used for Data Extarction</a:t>
            </a:r>
            <a:endParaRPr/>
          </a:p>
        </p:txBody>
      </p:sp>
      <p:sp>
        <p:nvSpPr>
          <p:cNvPr id="94" name="Google Shape;94;g2a08c530204_0_8"/>
          <p:cNvSpPr txBox="1"/>
          <p:nvPr/>
        </p:nvSpPr>
        <p:spPr>
          <a:xfrm>
            <a:off x="29718000" y="5181599"/>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Preliminary Code Snippet and Real Time Database</a:t>
            </a:r>
            <a:endParaRPr/>
          </a:p>
        </p:txBody>
      </p:sp>
      <p:sp>
        <p:nvSpPr>
          <p:cNvPr id="95" name="Google Shape;95;g2a08c530204_0_8"/>
          <p:cNvSpPr txBox="1"/>
          <p:nvPr/>
        </p:nvSpPr>
        <p:spPr>
          <a:xfrm>
            <a:off x="29718000" y="182118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Future Work</a:t>
            </a:r>
            <a:endParaRPr/>
          </a:p>
        </p:txBody>
      </p:sp>
      <p:sp>
        <p:nvSpPr>
          <p:cNvPr id="96" name="Google Shape;96;g2a08c530204_0_8"/>
          <p:cNvSpPr txBox="1"/>
          <p:nvPr/>
        </p:nvSpPr>
        <p:spPr>
          <a:xfrm>
            <a:off x="29718000" y="227838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Acknowledgments</a:t>
            </a:r>
            <a:endParaRPr/>
          </a:p>
        </p:txBody>
      </p:sp>
      <p:sp>
        <p:nvSpPr>
          <p:cNvPr id="97" name="Google Shape;97;g2a08c530204_0_8"/>
          <p:cNvSpPr txBox="1"/>
          <p:nvPr/>
        </p:nvSpPr>
        <p:spPr>
          <a:xfrm>
            <a:off x="964531" y="6106180"/>
            <a:ext cx="12522900" cy="4186800"/>
          </a:xfrm>
          <a:prstGeom prst="rect">
            <a:avLst/>
          </a:prstGeom>
          <a:noFill/>
          <a:ln>
            <a:noFill/>
          </a:ln>
        </p:spPr>
        <p:txBody>
          <a:bodyPr spcFirstLastPara="1" wrap="square" lIns="91425" tIns="45700" rIns="91425" bIns="45700" anchor="t" anchorCtr="0">
            <a:spAutoFit/>
          </a:bodyPr>
          <a:lstStyle/>
          <a:p>
            <a:pPr marL="457200" lvl="0" indent="-469900" algn="l" rtl="0">
              <a:spcBef>
                <a:spcPts val="0"/>
              </a:spcBef>
              <a:spcAft>
                <a:spcPts val="0"/>
              </a:spcAft>
              <a:buClr>
                <a:schemeClr val="dk1"/>
              </a:buClr>
              <a:buSzPts val="3800"/>
              <a:buChar char="●"/>
            </a:pPr>
            <a:r>
              <a:rPr lang="en-US" sz="3800">
                <a:solidFill>
                  <a:schemeClr val="dk1"/>
                </a:solidFill>
              </a:rPr>
              <a:t>Predicting and preventing defects is essential for maintaining quality, reducing costs, and improving overall efficiency. </a:t>
            </a:r>
            <a:endParaRPr sz="3800">
              <a:solidFill>
                <a:schemeClr val="dk1"/>
              </a:solidFill>
            </a:endParaRPr>
          </a:p>
          <a:p>
            <a:pPr marL="457200" lvl="0" indent="0" algn="l" rtl="0">
              <a:spcBef>
                <a:spcPts val="0"/>
              </a:spcBef>
              <a:spcAft>
                <a:spcPts val="0"/>
              </a:spcAft>
              <a:buNone/>
            </a:pPr>
            <a:endParaRPr sz="3800">
              <a:solidFill>
                <a:schemeClr val="dk1"/>
              </a:solidFill>
            </a:endParaRPr>
          </a:p>
          <a:p>
            <a:pPr marL="457200" lvl="0" indent="-469900" algn="l" rtl="0">
              <a:spcBef>
                <a:spcPts val="0"/>
              </a:spcBef>
              <a:spcAft>
                <a:spcPts val="0"/>
              </a:spcAft>
              <a:buClr>
                <a:schemeClr val="dk1"/>
              </a:buClr>
              <a:buSzPts val="3800"/>
              <a:buChar char="●"/>
            </a:pPr>
            <a:r>
              <a:rPr lang="en-US" sz="3800">
                <a:solidFill>
                  <a:schemeClr val="dk1"/>
                </a:solidFill>
              </a:rPr>
              <a:t>Traditional methods such as manual inspection and statistical process control, are often time-consuming, labor-intensive, and prone to error. </a:t>
            </a:r>
            <a:endParaRPr sz="3200">
              <a:solidFill>
                <a:schemeClr val="dk1"/>
              </a:solidFill>
            </a:endParaRPr>
          </a:p>
        </p:txBody>
      </p:sp>
      <p:sp>
        <p:nvSpPr>
          <p:cNvPr id="98" name="Google Shape;98;g2a08c530204_0_8"/>
          <p:cNvSpPr txBox="1"/>
          <p:nvPr/>
        </p:nvSpPr>
        <p:spPr>
          <a:xfrm>
            <a:off x="992600" y="12877800"/>
            <a:ext cx="13180500" cy="12375300"/>
          </a:xfrm>
          <a:prstGeom prst="rect">
            <a:avLst/>
          </a:prstGeom>
          <a:noFill/>
          <a:ln>
            <a:noFill/>
          </a:ln>
        </p:spPr>
        <p:txBody>
          <a:bodyPr spcFirstLastPara="1" wrap="square" lIns="91425" tIns="45700" rIns="91425" bIns="45700" anchor="t" anchorCtr="0">
            <a:spAutoFit/>
          </a:bodyPr>
          <a:lstStyle/>
          <a:p>
            <a:pPr marL="457200" lvl="0" indent="-469900" algn="l" rtl="0">
              <a:spcBef>
                <a:spcPts val="0"/>
              </a:spcBef>
              <a:spcAft>
                <a:spcPts val="0"/>
              </a:spcAft>
              <a:buClr>
                <a:schemeClr val="dk1"/>
              </a:buClr>
              <a:buSzPts val="3800"/>
              <a:buChar char="●"/>
            </a:pPr>
            <a:r>
              <a:rPr lang="en-US" sz="3800">
                <a:solidFill>
                  <a:schemeClr val="dk1"/>
                </a:solidFill>
              </a:rPr>
              <a:t>Manufacturing has witnessed substantial advancements through the integration of intelligent monitoring systems into Computer Numerical Control (CNC) machines.</a:t>
            </a:r>
            <a:endParaRPr sz="3800">
              <a:solidFill>
                <a:schemeClr val="dk1"/>
              </a:solidFill>
            </a:endParaRPr>
          </a:p>
          <a:p>
            <a:pPr marL="457200" lvl="0" indent="0" algn="l" rtl="0">
              <a:spcBef>
                <a:spcPts val="0"/>
              </a:spcBef>
              <a:spcAft>
                <a:spcPts val="0"/>
              </a:spcAft>
              <a:buNone/>
            </a:pPr>
            <a:endParaRPr sz="3800">
              <a:solidFill>
                <a:schemeClr val="dk1"/>
              </a:solidFill>
            </a:endParaRPr>
          </a:p>
          <a:p>
            <a:pPr marL="457200" lvl="0" indent="-469900" algn="l" rtl="0">
              <a:spcBef>
                <a:spcPts val="0"/>
              </a:spcBef>
              <a:spcAft>
                <a:spcPts val="0"/>
              </a:spcAft>
              <a:buClr>
                <a:schemeClr val="dk1"/>
              </a:buClr>
              <a:buSzPts val="3800"/>
              <a:buChar char="●"/>
            </a:pPr>
            <a:r>
              <a:rPr lang="en-US" sz="3800">
                <a:solidFill>
                  <a:schemeClr val="dk1"/>
                </a:solidFill>
              </a:rPr>
              <a:t> Use of ML for defect detection has been studied in a variety of manufacturing domains, including machining, welding [1], and assembly [2].</a:t>
            </a:r>
            <a:endParaRPr sz="3800">
              <a:solidFill>
                <a:schemeClr val="dk1"/>
              </a:solidFill>
            </a:endParaRPr>
          </a:p>
          <a:p>
            <a:pPr marL="457200" lvl="0" indent="0" algn="l" rtl="0">
              <a:spcBef>
                <a:spcPts val="0"/>
              </a:spcBef>
              <a:spcAft>
                <a:spcPts val="0"/>
              </a:spcAft>
              <a:buNone/>
            </a:pPr>
            <a:endParaRPr sz="3800">
              <a:solidFill>
                <a:schemeClr val="dk1"/>
              </a:solidFill>
            </a:endParaRPr>
          </a:p>
          <a:p>
            <a:pPr marL="457200" lvl="0" indent="-469900" algn="l" rtl="0">
              <a:spcBef>
                <a:spcPts val="0"/>
              </a:spcBef>
              <a:spcAft>
                <a:spcPts val="0"/>
              </a:spcAft>
              <a:buClr>
                <a:schemeClr val="dk1"/>
              </a:buClr>
              <a:buSzPts val="3800"/>
              <a:buChar char="●"/>
            </a:pPr>
            <a:r>
              <a:rPr lang="en-US" sz="3800">
                <a:solidFill>
                  <a:schemeClr val="dk1"/>
                </a:solidFill>
              </a:rPr>
              <a:t>ML has the potential to revolutionize defect detection in manufacturing by providing real-time, accurate, and cost-effective solutions [3]. </a:t>
            </a:r>
            <a:endParaRPr sz="3800">
              <a:solidFill>
                <a:schemeClr val="dk1"/>
              </a:solidFill>
            </a:endParaRPr>
          </a:p>
          <a:p>
            <a:pPr marL="457200" lvl="0" indent="0" algn="l" rtl="0">
              <a:spcBef>
                <a:spcPts val="0"/>
              </a:spcBef>
              <a:spcAft>
                <a:spcPts val="0"/>
              </a:spcAft>
              <a:buNone/>
            </a:pPr>
            <a:endParaRPr sz="3800">
              <a:solidFill>
                <a:schemeClr val="dk1"/>
              </a:solidFill>
            </a:endParaRPr>
          </a:p>
          <a:p>
            <a:pPr marL="457200" lvl="0" indent="-469900" algn="l" rtl="0">
              <a:spcBef>
                <a:spcPts val="0"/>
              </a:spcBef>
              <a:spcAft>
                <a:spcPts val="0"/>
              </a:spcAft>
              <a:buClr>
                <a:schemeClr val="dk1"/>
              </a:buClr>
              <a:buSzPts val="3800"/>
              <a:buChar char="●"/>
            </a:pPr>
            <a:r>
              <a:rPr lang="en-US" sz="3800">
                <a:solidFill>
                  <a:schemeClr val="dk1"/>
                </a:solidFill>
              </a:rPr>
              <a:t>Machine learning algorithms can accurately identify patterns and anomalies that indicate the presence of defects [4]. </a:t>
            </a:r>
            <a:endParaRPr sz="3800">
              <a:solidFill>
                <a:schemeClr val="dk1"/>
              </a:solidFill>
            </a:endParaRPr>
          </a:p>
          <a:p>
            <a:pPr marL="457200" lvl="0" indent="0" algn="l" rtl="0">
              <a:spcBef>
                <a:spcPts val="0"/>
              </a:spcBef>
              <a:spcAft>
                <a:spcPts val="0"/>
              </a:spcAft>
              <a:buNone/>
            </a:pPr>
            <a:endParaRPr sz="3800">
              <a:solidFill>
                <a:schemeClr val="dk1"/>
              </a:solidFill>
            </a:endParaRPr>
          </a:p>
          <a:p>
            <a:pPr marL="457200" lvl="0" indent="-469900" algn="l" rtl="0">
              <a:spcBef>
                <a:spcPts val="0"/>
              </a:spcBef>
              <a:spcAft>
                <a:spcPts val="0"/>
              </a:spcAft>
              <a:buClr>
                <a:schemeClr val="dk1"/>
              </a:buClr>
              <a:buSzPts val="3800"/>
              <a:buChar char="●"/>
            </a:pPr>
            <a:r>
              <a:rPr lang="en-US" sz="3800">
                <a:solidFill>
                  <a:schemeClr val="dk1"/>
                </a:solidFill>
              </a:rPr>
              <a:t>Information can be used to trigger corrective actions, such as machine shutdowns or product recalls, which can help to prevent further damage and waste.</a:t>
            </a:r>
            <a:endParaRPr sz="3800">
              <a:solidFill>
                <a:schemeClr val="dk1"/>
              </a:solidFill>
            </a:endParaRPr>
          </a:p>
          <a:p>
            <a:pPr marL="0" lvl="0" indent="0" algn="l" rtl="0">
              <a:spcBef>
                <a:spcPts val="0"/>
              </a:spcBef>
              <a:spcAft>
                <a:spcPts val="0"/>
              </a:spcAft>
              <a:buClr>
                <a:schemeClr val="dk1"/>
              </a:buClr>
              <a:buSzPts val="1100"/>
              <a:buFont typeface="Arial"/>
              <a:buNone/>
            </a:pPr>
            <a:endParaRPr sz="3800">
              <a:solidFill>
                <a:schemeClr val="dk1"/>
              </a:solidFill>
            </a:endParaRPr>
          </a:p>
          <a:p>
            <a:pPr marL="0" marR="0" lvl="0" indent="0" algn="l" rtl="0">
              <a:spcBef>
                <a:spcPts val="0"/>
              </a:spcBef>
              <a:spcAft>
                <a:spcPts val="0"/>
              </a:spcAft>
              <a:buNone/>
            </a:pPr>
            <a:endParaRPr sz="3800">
              <a:solidFill>
                <a:schemeClr val="dk1"/>
              </a:solidFill>
            </a:endParaRPr>
          </a:p>
        </p:txBody>
      </p:sp>
      <p:sp>
        <p:nvSpPr>
          <p:cNvPr id="99" name="Google Shape;99;g2a08c530204_0_8"/>
          <p:cNvSpPr txBox="1"/>
          <p:nvPr/>
        </p:nvSpPr>
        <p:spPr>
          <a:xfrm>
            <a:off x="1114180" y="25908000"/>
            <a:ext cx="13254900" cy="4771500"/>
          </a:xfrm>
          <a:prstGeom prst="rect">
            <a:avLst/>
          </a:prstGeom>
          <a:noFill/>
          <a:ln>
            <a:noFill/>
          </a:ln>
        </p:spPr>
        <p:txBody>
          <a:bodyPr spcFirstLastPara="1" wrap="square" lIns="91425" tIns="45700" rIns="91425" bIns="45700" anchor="t" anchorCtr="0">
            <a:spAutoFit/>
          </a:bodyPr>
          <a:lstStyle/>
          <a:p>
            <a:pPr marL="457200" marR="0" lvl="0" indent="-469900" algn="l" rtl="0">
              <a:spcBef>
                <a:spcPts val="0"/>
              </a:spcBef>
              <a:spcAft>
                <a:spcPts val="0"/>
              </a:spcAft>
              <a:buClr>
                <a:schemeClr val="dk1"/>
              </a:buClr>
              <a:buSzPts val="3800"/>
              <a:buChar char="●"/>
            </a:pPr>
            <a:r>
              <a:rPr lang="en-US" sz="3800">
                <a:solidFill>
                  <a:schemeClr val="dk1"/>
                </a:solidFill>
              </a:rPr>
              <a:t>Extract real-time data from Haas 3 axis CNC machines during live milling operation.</a:t>
            </a:r>
            <a:endParaRPr sz="3800">
              <a:solidFill>
                <a:schemeClr val="dk1"/>
              </a:solidFill>
            </a:endParaRPr>
          </a:p>
          <a:p>
            <a:pPr marL="457200" marR="0" lvl="0" indent="0" algn="l" rtl="0">
              <a:spcBef>
                <a:spcPts val="0"/>
              </a:spcBef>
              <a:spcAft>
                <a:spcPts val="0"/>
              </a:spcAft>
              <a:buNone/>
            </a:pPr>
            <a:endParaRPr sz="3800">
              <a:solidFill>
                <a:schemeClr val="dk1"/>
              </a:solidFill>
            </a:endParaRPr>
          </a:p>
          <a:p>
            <a:pPr marL="457200" marR="0" lvl="0" indent="-469900" algn="l" rtl="0">
              <a:spcBef>
                <a:spcPts val="0"/>
              </a:spcBef>
              <a:spcAft>
                <a:spcPts val="0"/>
              </a:spcAft>
              <a:buClr>
                <a:schemeClr val="dk1"/>
              </a:buClr>
              <a:buSzPts val="3800"/>
              <a:buChar char="●"/>
            </a:pPr>
            <a:r>
              <a:rPr lang="en-US" sz="3800">
                <a:solidFill>
                  <a:schemeClr val="dk1"/>
                </a:solidFill>
              </a:rPr>
              <a:t>Develop an AI-powered system that can proactively identify tool malfunctions and if necessary terminate the operation.</a:t>
            </a:r>
            <a:endParaRPr sz="3800">
              <a:solidFill>
                <a:schemeClr val="dk1"/>
              </a:solidFill>
            </a:endParaRPr>
          </a:p>
          <a:p>
            <a:pPr marL="457200" marR="0" lvl="0" indent="0" algn="l" rtl="0">
              <a:spcBef>
                <a:spcPts val="0"/>
              </a:spcBef>
              <a:spcAft>
                <a:spcPts val="0"/>
              </a:spcAft>
              <a:buNone/>
            </a:pPr>
            <a:endParaRPr sz="3800">
              <a:solidFill>
                <a:schemeClr val="dk1"/>
              </a:solidFill>
            </a:endParaRPr>
          </a:p>
          <a:p>
            <a:pPr marL="457200" marR="0" lvl="0" indent="0" algn="l" rtl="0">
              <a:spcBef>
                <a:spcPts val="0"/>
              </a:spcBef>
              <a:spcAft>
                <a:spcPts val="0"/>
              </a:spcAft>
              <a:buNone/>
            </a:pPr>
            <a:endParaRPr sz="3800">
              <a:solidFill>
                <a:schemeClr val="dk1"/>
              </a:solidFill>
            </a:endParaRPr>
          </a:p>
        </p:txBody>
      </p:sp>
      <p:sp>
        <p:nvSpPr>
          <p:cNvPr id="100" name="Google Shape;100;g2a08c530204_0_8"/>
          <p:cNvSpPr txBox="1"/>
          <p:nvPr/>
        </p:nvSpPr>
        <p:spPr>
          <a:xfrm>
            <a:off x="15240000" y="6106176"/>
            <a:ext cx="13254900" cy="677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3800"/>
          </a:p>
        </p:txBody>
      </p:sp>
      <p:sp>
        <p:nvSpPr>
          <p:cNvPr id="101" name="Google Shape;101;g2a08c530204_0_8"/>
          <p:cNvSpPr txBox="1"/>
          <p:nvPr/>
        </p:nvSpPr>
        <p:spPr>
          <a:xfrm>
            <a:off x="29718099" y="18964875"/>
            <a:ext cx="13254900" cy="3601800"/>
          </a:xfrm>
          <a:prstGeom prst="rect">
            <a:avLst/>
          </a:prstGeom>
          <a:noFill/>
          <a:ln>
            <a:noFill/>
          </a:ln>
        </p:spPr>
        <p:txBody>
          <a:bodyPr spcFirstLastPara="1" wrap="square" lIns="91425" tIns="45700" rIns="91425" bIns="45700" anchor="t" anchorCtr="0">
            <a:spAutoFit/>
          </a:bodyPr>
          <a:lstStyle/>
          <a:p>
            <a:pPr marL="457200" marR="0" lvl="0" indent="-469900" algn="l" rtl="0">
              <a:spcBef>
                <a:spcPts val="0"/>
              </a:spcBef>
              <a:spcAft>
                <a:spcPts val="0"/>
              </a:spcAft>
              <a:buClr>
                <a:schemeClr val="dk1"/>
              </a:buClr>
              <a:buSzPts val="3800"/>
              <a:buChar char="●"/>
            </a:pPr>
            <a:r>
              <a:rPr lang="en-US" sz="3800">
                <a:solidFill>
                  <a:schemeClr val="dk1"/>
                </a:solidFill>
              </a:rPr>
              <a:t>Use AI to check tool inventory in the machine and potentially replace the worn tool before damage to continue the job at hand.</a:t>
            </a:r>
            <a:endParaRPr sz="3800">
              <a:solidFill>
                <a:schemeClr val="dk1"/>
              </a:solidFill>
            </a:endParaRPr>
          </a:p>
          <a:p>
            <a:pPr marL="457200" marR="0" lvl="0" indent="0" algn="l" rtl="0">
              <a:spcBef>
                <a:spcPts val="0"/>
              </a:spcBef>
              <a:spcAft>
                <a:spcPts val="0"/>
              </a:spcAft>
              <a:buNone/>
            </a:pPr>
            <a:endParaRPr sz="3800">
              <a:solidFill>
                <a:schemeClr val="dk1"/>
              </a:solidFill>
            </a:endParaRPr>
          </a:p>
          <a:p>
            <a:pPr marL="457200" marR="0" lvl="0" indent="-469900" algn="l" rtl="0">
              <a:spcBef>
                <a:spcPts val="0"/>
              </a:spcBef>
              <a:spcAft>
                <a:spcPts val="0"/>
              </a:spcAft>
              <a:buClr>
                <a:schemeClr val="dk1"/>
              </a:buClr>
              <a:buSzPts val="3800"/>
              <a:buChar char="●"/>
            </a:pPr>
            <a:r>
              <a:rPr lang="en-US" sz="3800">
                <a:solidFill>
                  <a:schemeClr val="dk1"/>
                </a:solidFill>
              </a:rPr>
              <a:t>Publish paper in a peer reviewed journal preceding if we get novel results.</a:t>
            </a:r>
            <a:endParaRPr sz="3800">
              <a:solidFill>
                <a:schemeClr val="dk1"/>
              </a:solidFill>
            </a:endParaRPr>
          </a:p>
        </p:txBody>
      </p:sp>
      <p:sp>
        <p:nvSpPr>
          <p:cNvPr id="102" name="Google Shape;102;g2a08c530204_0_8"/>
          <p:cNvSpPr txBox="1"/>
          <p:nvPr/>
        </p:nvSpPr>
        <p:spPr>
          <a:xfrm>
            <a:off x="29746074" y="23622000"/>
            <a:ext cx="13254900" cy="3016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00">
                <a:solidFill>
                  <a:schemeClr val="dk1"/>
                </a:solidFill>
              </a:rPr>
              <a:t>We would like to thank ISE Manufacturing Lab (NC State University) and Mr. Tim Coleman (Processes Lab Manager) for providing us access to the machine and Mr. Pavel ‘Pasha’ Koprov for letting us use his raspberry pi system to extract real time data from the machine.</a:t>
            </a:r>
            <a:endParaRPr/>
          </a:p>
        </p:txBody>
      </p:sp>
      <p:pic>
        <p:nvPicPr>
          <p:cNvPr id="103" name="Google Shape;103;g2a08c530204_0_8"/>
          <p:cNvPicPr preferRelativeResize="0"/>
          <p:nvPr/>
        </p:nvPicPr>
        <p:blipFill rotWithShape="1">
          <a:blip r:embed="rId3">
            <a:alphaModFix/>
          </a:blip>
          <a:srcRect/>
          <a:stretch/>
        </p:blipFill>
        <p:spPr>
          <a:xfrm>
            <a:off x="1114175" y="901513"/>
            <a:ext cx="10058399" cy="1555341"/>
          </a:xfrm>
          <a:prstGeom prst="rect">
            <a:avLst/>
          </a:prstGeom>
          <a:noFill/>
          <a:ln>
            <a:noFill/>
          </a:ln>
        </p:spPr>
      </p:pic>
      <p:pic>
        <p:nvPicPr>
          <p:cNvPr id="104" name="Google Shape;104;g2a08c530204_0_8"/>
          <p:cNvPicPr preferRelativeResize="0"/>
          <p:nvPr/>
        </p:nvPicPr>
        <p:blipFill rotWithShape="1">
          <a:blip r:embed="rId4">
            <a:alphaModFix/>
          </a:blip>
          <a:srcRect b="8441"/>
          <a:stretch/>
        </p:blipFill>
        <p:spPr>
          <a:xfrm>
            <a:off x="14973250" y="20018450"/>
            <a:ext cx="13715999" cy="10994949"/>
          </a:xfrm>
          <a:prstGeom prst="rect">
            <a:avLst/>
          </a:prstGeom>
          <a:noFill/>
          <a:ln>
            <a:noFill/>
          </a:ln>
        </p:spPr>
      </p:pic>
      <p:pic>
        <p:nvPicPr>
          <p:cNvPr id="105" name="Google Shape;105;g2a08c530204_0_8"/>
          <p:cNvPicPr preferRelativeResize="0"/>
          <p:nvPr/>
        </p:nvPicPr>
        <p:blipFill>
          <a:blip r:embed="rId5">
            <a:alphaModFix/>
          </a:blip>
          <a:stretch>
            <a:fillRect/>
          </a:stretch>
        </p:blipFill>
        <p:spPr>
          <a:xfrm>
            <a:off x="21071875" y="12943037"/>
            <a:ext cx="7423027" cy="5567274"/>
          </a:xfrm>
          <a:prstGeom prst="rect">
            <a:avLst/>
          </a:prstGeom>
          <a:noFill/>
          <a:ln>
            <a:noFill/>
          </a:ln>
        </p:spPr>
      </p:pic>
      <p:pic>
        <p:nvPicPr>
          <p:cNvPr id="106" name="Google Shape;106;g2a08c530204_0_8"/>
          <p:cNvPicPr preferRelativeResize="0"/>
          <p:nvPr/>
        </p:nvPicPr>
        <p:blipFill>
          <a:blip r:embed="rId6">
            <a:alphaModFix/>
          </a:blip>
          <a:stretch>
            <a:fillRect/>
          </a:stretch>
        </p:blipFill>
        <p:spPr>
          <a:xfrm>
            <a:off x="32965025" y="12570663"/>
            <a:ext cx="6761068" cy="5567274"/>
          </a:xfrm>
          <a:prstGeom prst="rect">
            <a:avLst/>
          </a:prstGeom>
          <a:noFill/>
          <a:ln>
            <a:noFill/>
          </a:ln>
        </p:spPr>
      </p:pic>
      <p:sp>
        <p:nvSpPr>
          <p:cNvPr id="107" name="Google Shape;107;g2a08c530204_0_8"/>
          <p:cNvSpPr txBox="1"/>
          <p:nvPr/>
        </p:nvSpPr>
        <p:spPr>
          <a:xfrm>
            <a:off x="21640800" y="6406413"/>
            <a:ext cx="5029200" cy="4235700"/>
          </a:xfrm>
          <a:prstGeom prst="rect">
            <a:avLst/>
          </a:prstGeom>
          <a:noFill/>
          <a:ln>
            <a:noFill/>
          </a:ln>
        </p:spPr>
        <p:txBody>
          <a:bodyPr spcFirstLastPara="1" wrap="square" lIns="91425" tIns="91425" rIns="91425" bIns="91425" anchor="t" anchorCtr="0">
            <a:noAutofit/>
          </a:bodyPr>
          <a:lstStyle/>
          <a:p>
            <a:pPr marL="457200" lvl="0"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Data Collection</a:t>
            </a:r>
            <a:endParaRPr sz="3800">
              <a:solidFill>
                <a:schemeClr val="dk1"/>
              </a:solidFill>
              <a:latin typeface="Calibri"/>
              <a:ea typeface="Calibri"/>
              <a:cs typeface="Calibri"/>
              <a:sym typeface="Calibri"/>
            </a:endParaRPr>
          </a:p>
          <a:p>
            <a:pPr marL="457200" lvl="0"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Pre-processing</a:t>
            </a:r>
            <a:endParaRPr sz="3800">
              <a:solidFill>
                <a:schemeClr val="dk1"/>
              </a:solidFill>
              <a:latin typeface="Calibri"/>
              <a:ea typeface="Calibri"/>
              <a:cs typeface="Calibri"/>
              <a:sym typeface="Calibri"/>
            </a:endParaRPr>
          </a:p>
          <a:p>
            <a:pPr marL="914400" lvl="1"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Cleaning &amp; Filtering</a:t>
            </a:r>
            <a:endParaRPr sz="3800">
              <a:solidFill>
                <a:schemeClr val="dk1"/>
              </a:solidFill>
              <a:latin typeface="Calibri"/>
              <a:ea typeface="Calibri"/>
              <a:cs typeface="Calibri"/>
              <a:sym typeface="Calibri"/>
            </a:endParaRPr>
          </a:p>
          <a:p>
            <a:pPr marL="914400" lvl="1"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Normalization</a:t>
            </a:r>
            <a:endParaRPr sz="3800">
              <a:solidFill>
                <a:schemeClr val="dk1"/>
              </a:solidFill>
              <a:latin typeface="Calibri"/>
              <a:ea typeface="Calibri"/>
              <a:cs typeface="Calibri"/>
              <a:sym typeface="Calibri"/>
            </a:endParaRPr>
          </a:p>
          <a:p>
            <a:pPr marL="914400" lvl="1"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Segmentation</a:t>
            </a:r>
            <a:endParaRPr sz="3800">
              <a:solidFill>
                <a:schemeClr val="dk1"/>
              </a:solidFill>
              <a:latin typeface="Calibri"/>
              <a:ea typeface="Calibri"/>
              <a:cs typeface="Calibri"/>
              <a:sym typeface="Calibri"/>
            </a:endParaRPr>
          </a:p>
          <a:p>
            <a:pPr marL="457200" lvl="0"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Training &amp; Validation</a:t>
            </a:r>
            <a:endParaRPr sz="3800">
              <a:solidFill>
                <a:schemeClr val="dk1"/>
              </a:solidFill>
              <a:latin typeface="Calibri"/>
              <a:ea typeface="Calibri"/>
              <a:cs typeface="Calibri"/>
              <a:sym typeface="Calibri"/>
            </a:endParaRPr>
          </a:p>
          <a:p>
            <a:pPr marL="457200" lvl="0"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Hyperparameter Tuning</a:t>
            </a:r>
            <a:endParaRPr sz="3800">
              <a:solidFill>
                <a:schemeClr val="dk1"/>
              </a:solidFill>
              <a:latin typeface="Calibri"/>
              <a:ea typeface="Calibri"/>
              <a:cs typeface="Calibri"/>
              <a:sym typeface="Calibri"/>
            </a:endParaRPr>
          </a:p>
          <a:p>
            <a:pPr marL="457200" lvl="0" indent="-469900" algn="l" rtl="0">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Performance Evaluation</a:t>
            </a:r>
            <a:endParaRPr sz="3800">
              <a:solidFill>
                <a:schemeClr val="dk1"/>
              </a:solidFill>
              <a:latin typeface="Calibri"/>
              <a:ea typeface="Calibri"/>
              <a:cs typeface="Calibri"/>
              <a:sym typeface="Calibri"/>
            </a:endParaRPr>
          </a:p>
        </p:txBody>
      </p:sp>
      <p:sp>
        <p:nvSpPr>
          <p:cNvPr id="108" name="Google Shape;108;g2a08c530204_0_8"/>
          <p:cNvSpPr txBox="1"/>
          <p:nvPr/>
        </p:nvSpPr>
        <p:spPr>
          <a:xfrm>
            <a:off x="15240000" y="14379800"/>
            <a:ext cx="5517900" cy="10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b="1">
                <a:solidFill>
                  <a:schemeClr val="dk1"/>
                </a:solidFill>
                <a:latin typeface="Calibri"/>
                <a:ea typeface="Calibri"/>
                <a:cs typeface="Calibri"/>
                <a:sym typeface="Calibri"/>
              </a:rPr>
              <a:t>Fig 1</a:t>
            </a:r>
            <a:r>
              <a:rPr lang="en-US" sz="3200">
                <a:solidFill>
                  <a:schemeClr val="dk1"/>
                </a:solidFill>
                <a:latin typeface="Calibri"/>
                <a:ea typeface="Calibri"/>
                <a:cs typeface="Calibri"/>
                <a:sym typeface="Calibri"/>
              </a:rPr>
              <a:t>. Data Collection Flowchart</a:t>
            </a:r>
            <a:endParaRPr sz="3200">
              <a:solidFill>
                <a:schemeClr val="dk1"/>
              </a:solidFill>
              <a:latin typeface="Calibri"/>
              <a:ea typeface="Calibri"/>
              <a:cs typeface="Calibri"/>
              <a:sym typeface="Calibri"/>
            </a:endParaRPr>
          </a:p>
        </p:txBody>
      </p:sp>
      <p:sp>
        <p:nvSpPr>
          <p:cNvPr id="109" name="Google Shape;109;g2a08c530204_0_8"/>
          <p:cNvSpPr txBox="1"/>
          <p:nvPr/>
        </p:nvSpPr>
        <p:spPr>
          <a:xfrm>
            <a:off x="15291875" y="17345950"/>
            <a:ext cx="5517900" cy="10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b="1">
                <a:solidFill>
                  <a:schemeClr val="dk1"/>
                </a:solidFill>
                <a:latin typeface="Calibri"/>
                <a:ea typeface="Calibri"/>
                <a:cs typeface="Calibri"/>
                <a:sym typeface="Calibri"/>
              </a:rPr>
              <a:t>Fig 2</a:t>
            </a:r>
            <a:r>
              <a:rPr lang="en-US" sz="3200">
                <a:solidFill>
                  <a:schemeClr val="dk1"/>
                </a:solidFill>
                <a:latin typeface="Calibri"/>
                <a:ea typeface="Calibri"/>
                <a:cs typeface="Calibri"/>
                <a:sym typeface="Calibri"/>
              </a:rPr>
              <a:t>. Raspberry Pi Controller in Haas</a:t>
            </a:r>
            <a:endParaRPr sz="3200">
              <a:solidFill>
                <a:schemeClr val="dk1"/>
              </a:solidFill>
              <a:latin typeface="Calibri"/>
              <a:ea typeface="Calibri"/>
              <a:cs typeface="Calibri"/>
              <a:sym typeface="Calibri"/>
            </a:endParaRPr>
          </a:p>
        </p:txBody>
      </p:sp>
      <p:sp>
        <p:nvSpPr>
          <p:cNvPr id="110" name="Google Shape;110;g2a08c530204_0_8"/>
          <p:cNvSpPr txBox="1"/>
          <p:nvPr/>
        </p:nvSpPr>
        <p:spPr>
          <a:xfrm>
            <a:off x="29718000" y="26822400"/>
            <a:ext cx="13258800" cy="646500"/>
          </a:xfrm>
          <a:prstGeom prst="rect">
            <a:avLst/>
          </a:prstGeom>
          <a:solidFill>
            <a:srgbClr val="FF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lt1"/>
                </a:solidFill>
                <a:latin typeface="Calibri"/>
                <a:ea typeface="Calibri"/>
                <a:cs typeface="Calibri"/>
                <a:sym typeface="Calibri"/>
              </a:rPr>
              <a:t>References</a:t>
            </a:r>
            <a:endParaRPr/>
          </a:p>
        </p:txBody>
      </p:sp>
      <p:sp>
        <p:nvSpPr>
          <p:cNvPr id="111" name="Google Shape;111;g2a08c530204_0_8"/>
          <p:cNvSpPr txBox="1"/>
          <p:nvPr/>
        </p:nvSpPr>
        <p:spPr>
          <a:xfrm>
            <a:off x="29719937" y="27763500"/>
            <a:ext cx="13254900" cy="4155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rPr>
              <a:t>[1] Amarnath, M., Sudharshan, N., Srinivas, P., 2023. Automatic detection of defects in welding using deep learning - a systematic review. Materials Today: Proceedings. https://doi.org/10.1016/j.matpr.2023.03.268</a:t>
            </a:r>
            <a:endParaRPr sz="2400">
              <a:solidFill>
                <a:schemeClr val="dk1"/>
              </a:solidFill>
            </a:endParaRPr>
          </a:p>
          <a:p>
            <a:pPr marL="0" marR="0" lvl="0" indent="0" algn="l" rtl="0">
              <a:spcBef>
                <a:spcPts val="0"/>
              </a:spcBef>
              <a:spcAft>
                <a:spcPts val="0"/>
              </a:spcAft>
              <a:buNone/>
            </a:pPr>
            <a:r>
              <a:rPr lang="en-US" sz="2400">
                <a:solidFill>
                  <a:schemeClr val="dk1"/>
                </a:solidFill>
              </a:rPr>
              <a:t>[2] Schuh, G., Gützlaff, A., Thomas, K., Welsing, M., 2021. Machine learning based defect detection in a low automated assembly environment. Procedia CIRP, 54th CIRP CMS 2021 - Towards Digitalized Manufacturing 4.0 104, 265–270. https://doi.org/10.1016/j.procir.2021.11.045</a:t>
            </a:r>
            <a:endParaRPr sz="2400">
              <a:solidFill>
                <a:schemeClr val="dk1"/>
              </a:solidFill>
            </a:endParaRPr>
          </a:p>
          <a:p>
            <a:pPr marL="0" marR="0" lvl="0" indent="0" algn="l" rtl="0">
              <a:spcBef>
                <a:spcPts val="0"/>
              </a:spcBef>
              <a:spcAft>
                <a:spcPts val="0"/>
              </a:spcAft>
              <a:buNone/>
            </a:pPr>
            <a:r>
              <a:rPr lang="en-US" sz="2400">
                <a:solidFill>
                  <a:schemeClr val="dk1"/>
                </a:solidFill>
              </a:rPr>
              <a:t>[3] Kaiser, J., Terrazas, G., McFarlane, D., de Silva, L., 2021. Towards low-cost machine learning solutions for manufacturing SMEs. AI &amp; Soc. https://doi.org/10.1007/s00146-021-01332-8</a:t>
            </a:r>
            <a:endParaRPr sz="2400">
              <a:solidFill>
                <a:schemeClr val="dk1"/>
              </a:solidFill>
            </a:endParaRPr>
          </a:p>
          <a:p>
            <a:pPr marL="0" marR="0" lvl="0" indent="0" algn="l" rtl="0">
              <a:spcBef>
                <a:spcPts val="0"/>
              </a:spcBef>
              <a:spcAft>
                <a:spcPts val="0"/>
              </a:spcAft>
              <a:buNone/>
            </a:pPr>
            <a:r>
              <a:rPr lang="en-US" sz="2400">
                <a:solidFill>
                  <a:schemeClr val="dk1"/>
                </a:solidFill>
              </a:rPr>
              <a:t>[4] Yang, J., Li, S., Wang, Z., Dong, H., Wang, J., Tang, S., 2020. Using Deep Learning to Detect Defects in Manufacturing: A Comprehensive Survey and Current Challenges. Materials (Basel) 13, 5755. https://doi.org/10.3390/ma13245755</a:t>
            </a:r>
            <a:endParaRPr sz="2400">
              <a:solidFill>
                <a:schemeClr val="dk1"/>
              </a:solidFill>
            </a:endParaRPr>
          </a:p>
        </p:txBody>
      </p:sp>
      <p:pic>
        <p:nvPicPr>
          <p:cNvPr id="112" name="Google Shape;112;g2a08c530204_0_8"/>
          <p:cNvPicPr preferRelativeResize="0"/>
          <p:nvPr/>
        </p:nvPicPr>
        <p:blipFill>
          <a:blip r:embed="rId7">
            <a:alphaModFix/>
          </a:blip>
          <a:stretch>
            <a:fillRect/>
          </a:stretch>
        </p:blipFill>
        <p:spPr>
          <a:xfrm>
            <a:off x="15411447" y="6194550"/>
            <a:ext cx="5346600" cy="7818810"/>
          </a:xfrm>
          <a:prstGeom prst="rect">
            <a:avLst/>
          </a:prstGeom>
          <a:noFill/>
          <a:ln>
            <a:noFill/>
          </a:ln>
        </p:spPr>
      </p:pic>
      <p:pic>
        <p:nvPicPr>
          <p:cNvPr id="113" name="Google Shape;113;g2a08c530204_0_8"/>
          <p:cNvPicPr preferRelativeResize="0"/>
          <p:nvPr/>
        </p:nvPicPr>
        <p:blipFill>
          <a:blip r:embed="rId8">
            <a:alphaModFix/>
          </a:blip>
          <a:stretch>
            <a:fillRect/>
          </a:stretch>
        </p:blipFill>
        <p:spPr>
          <a:xfrm>
            <a:off x="31344325" y="5798950"/>
            <a:ext cx="10058401" cy="5335168"/>
          </a:xfrm>
          <a:prstGeom prst="rect">
            <a:avLst/>
          </a:prstGeom>
          <a:noFill/>
          <a:ln>
            <a:noFill/>
          </a:ln>
        </p:spPr>
      </p:pic>
      <p:sp>
        <p:nvSpPr>
          <p:cNvPr id="114" name="Google Shape;114;g2a08c530204_0_8"/>
          <p:cNvSpPr txBox="1"/>
          <p:nvPr/>
        </p:nvSpPr>
        <p:spPr>
          <a:xfrm>
            <a:off x="16621200" y="31013400"/>
            <a:ext cx="9858300" cy="10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b="1">
                <a:solidFill>
                  <a:schemeClr val="dk1"/>
                </a:solidFill>
                <a:latin typeface="Calibri"/>
                <a:ea typeface="Calibri"/>
                <a:cs typeface="Calibri"/>
                <a:sym typeface="Calibri"/>
              </a:rPr>
              <a:t>Fig 3</a:t>
            </a:r>
            <a:r>
              <a:rPr lang="en-US" sz="3200">
                <a:solidFill>
                  <a:schemeClr val="dk1"/>
                </a:solidFill>
                <a:latin typeface="Calibri"/>
                <a:ea typeface="Calibri"/>
                <a:cs typeface="Calibri"/>
                <a:sym typeface="Calibri"/>
              </a:rPr>
              <a:t>. Haas VF 2 machine at ISE Manufacturing Lab</a:t>
            </a:r>
            <a:endParaRPr sz="3200">
              <a:solidFill>
                <a:schemeClr val="dk1"/>
              </a:solidFill>
              <a:latin typeface="Calibri"/>
              <a:ea typeface="Calibri"/>
              <a:cs typeface="Calibri"/>
              <a:sym typeface="Calibri"/>
            </a:endParaRPr>
          </a:p>
        </p:txBody>
      </p:sp>
      <p:sp>
        <p:nvSpPr>
          <p:cNvPr id="115" name="Google Shape;115;g2a08c530204_0_8"/>
          <p:cNvSpPr txBox="1"/>
          <p:nvPr/>
        </p:nvSpPr>
        <p:spPr>
          <a:xfrm>
            <a:off x="33947100" y="11161350"/>
            <a:ext cx="5517900" cy="10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b="1">
                <a:solidFill>
                  <a:schemeClr val="dk1"/>
                </a:solidFill>
                <a:latin typeface="Calibri"/>
                <a:ea typeface="Calibri"/>
                <a:cs typeface="Calibri"/>
                <a:sym typeface="Calibri"/>
              </a:rPr>
              <a:t>Fig 4</a:t>
            </a:r>
            <a:r>
              <a:rPr lang="en-US" sz="3200">
                <a:solidFill>
                  <a:schemeClr val="dk1"/>
                </a:solidFill>
                <a:latin typeface="Calibri"/>
                <a:ea typeface="Calibri"/>
                <a:cs typeface="Calibri"/>
                <a:sym typeface="Calibri"/>
              </a:rPr>
              <a:t>. Data Collection Code</a:t>
            </a:r>
            <a:endParaRPr sz="3200">
              <a:solidFill>
                <a:schemeClr val="dk1"/>
              </a:solidFill>
              <a:latin typeface="Calibri"/>
              <a:ea typeface="Calibri"/>
              <a:cs typeface="Calibri"/>
              <a:sym typeface="Calibri"/>
            </a:endParaRPr>
          </a:p>
        </p:txBody>
      </p:sp>
      <p:sp>
        <p:nvSpPr>
          <p:cNvPr id="116" name="Google Shape;116;g2a08c530204_0_8"/>
          <p:cNvSpPr txBox="1"/>
          <p:nvPr/>
        </p:nvSpPr>
        <p:spPr>
          <a:xfrm>
            <a:off x="31851600" y="11857825"/>
            <a:ext cx="9858300" cy="107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b="1">
                <a:solidFill>
                  <a:schemeClr val="dk1"/>
                </a:solidFill>
                <a:latin typeface="Calibri"/>
                <a:ea typeface="Calibri"/>
                <a:cs typeface="Calibri"/>
                <a:sym typeface="Calibri"/>
              </a:rPr>
              <a:t>Tabel 1</a:t>
            </a:r>
            <a:r>
              <a:rPr lang="en-US" sz="3200">
                <a:solidFill>
                  <a:schemeClr val="dk1"/>
                </a:solidFill>
                <a:latin typeface="Calibri"/>
                <a:ea typeface="Calibri"/>
                <a:cs typeface="Calibri"/>
                <a:sym typeface="Calibri"/>
              </a:rPr>
              <a:t>. Database used for training supervised model</a:t>
            </a:r>
            <a:endParaRPr sz="3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vhasti@purdue.edu</dc:creator>
  <cp:lastModifiedBy>Hasti, Veeraraghava Raju</cp:lastModifiedBy>
  <cp:revision>1</cp:revision>
  <dcterms:created xsi:type="dcterms:W3CDTF">2023-11-23T00:48:38Z</dcterms:created>
  <dcterms:modified xsi:type="dcterms:W3CDTF">2023-11-30T04:58:00Z</dcterms:modified>
</cp:coreProperties>
</file>