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19" d="100"/>
          <a:sy n="19" d="100"/>
        </p:scale>
        <p:origin x="1296" y="11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7"/>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0F14-0C12-4460-A469-08F865FAA6D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89040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0F14-0C12-4460-A469-08F865FAA6D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372748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1318270"/>
            <a:ext cx="47404018"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1318270"/>
            <a:ext cx="141480542"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0F14-0C12-4460-A469-08F865FAA6D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120365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0F14-0C12-4460-A469-08F865FAA6D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394522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0" cy="65379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0F14-0C12-4460-A469-08F865FAA6D9}"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419625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7680967"/>
            <a:ext cx="94442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7680967"/>
            <a:ext cx="94442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0F14-0C12-4460-A469-08F865FAA6D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256963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0F14-0C12-4460-A469-08F865FAA6D9}"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212152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0F14-0C12-4460-A469-08F865FAA6D9}"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208704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0F14-0C12-4460-A469-08F865FAA6D9}"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162061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647"/>
            <a:ext cx="24536400" cy="280949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7"/>
            <a:ext cx="14439902" cy="22517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0F14-0C12-4460-A469-08F865FAA6D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52201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0F14-0C12-4460-A469-08F865FAA6D9}"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6CC23-A6A3-4C0C-BBEE-5E3C8CA5461E}" type="slidenum">
              <a:rPr lang="en-US" smtClean="0"/>
              <a:t>‹#›</a:t>
            </a:fld>
            <a:endParaRPr lang="en-US"/>
          </a:p>
        </p:txBody>
      </p:sp>
    </p:spTree>
    <p:extLst>
      <p:ext uri="{BB962C8B-B14F-4D97-AF65-F5344CB8AC3E}">
        <p14:creationId xmlns:p14="http://schemas.microsoft.com/office/powerpoint/2010/main" val="173630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560" y="7680967"/>
            <a:ext cx="39502080" cy="21724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7"/>
            <a:ext cx="10241280"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E92C0F14-0C12-4460-A469-08F865FAA6D9}" type="datetimeFigureOut">
              <a:rPr lang="en-US" smtClean="0"/>
              <a:t>11/29/2023</a:t>
            </a:fld>
            <a:endParaRPr lang="en-US"/>
          </a:p>
        </p:txBody>
      </p:sp>
      <p:sp>
        <p:nvSpPr>
          <p:cNvPr id="5" name="Footer Placeholder 4"/>
          <p:cNvSpPr>
            <a:spLocks noGrp="1"/>
          </p:cNvSpPr>
          <p:nvPr>
            <p:ph type="ftr" sz="quarter" idx="3"/>
          </p:nvPr>
        </p:nvSpPr>
        <p:spPr>
          <a:xfrm>
            <a:off x="14996160" y="30510487"/>
            <a:ext cx="1389888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7"/>
            <a:ext cx="10241280"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CC06CC23-A6A3-4C0C-BBEE-5E3C8CA5461E}" type="slidenum">
              <a:rPr lang="en-US" smtClean="0"/>
              <a:t>‹#›</a:t>
            </a:fld>
            <a:endParaRPr lang="en-US"/>
          </a:p>
        </p:txBody>
      </p:sp>
    </p:spTree>
    <p:extLst>
      <p:ext uri="{BB962C8B-B14F-4D97-AF65-F5344CB8AC3E}">
        <p14:creationId xmlns:p14="http://schemas.microsoft.com/office/powerpoint/2010/main" val="339296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143000"/>
            <a:ext cx="42519600" cy="2962513"/>
          </a:xfrm>
          <a:prstGeom prst="roundRect">
            <a:avLst/>
          </a:prstGeom>
          <a:noFill/>
          <a:ln>
            <a:solidFill>
              <a:srgbClr val="FF0000"/>
            </a:solidFill>
            <a:prstDash val="solid"/>
          </a:ln>
        </p:spPr>
        <p:txBody>
          <a:bodyPr wrap="square" rtlCol="0">
            <a:spAutoFit/>
          </a:bodyPr>
          <a:lstStyle/>
          <a:p>
            <a:pPr algn="ctr"/>
            <a:r>
              <a:rPr lang="en-US" altLang="zh-TW" sz="7200" b="1" dirty="0"/>
              <a:t>     Using AI Techniques to Detect Potential COVID-19 Patients</a:t>
            </a:r>
            <a:endParaRPr lang="en-US" sz="7200" b="1" dirty="0"/>
          </a:p>
          <a:p>
            <a:pPr algn="ctr"/>
            <a:r>
              <a:rPr lang="en-US" sz="4800" b="1" dirty="0"/>
              <a:t>Shang-Ru, Li, Veeraraghava Raju Hasti</a:t>
            </a:r>
          </a:p>
          <a:p>
            <a:pPr algn="ctr"/>
            <a:r>
              <a:rPr lang="en-US" sz="4800" b="1" dirty="0"/>
              <a:t>MAE 495 – 011 and MAE 589 – 011: Artificial Intelligence for Engineering Applications, Fall 2023, Project Advisor: Prof. Veeraraghava Raju Hasti, Ph.D.</a:t>
            </a:r>
          </a:p>
        </p:txBody>
      </p:sp>
      <p:sp>
        <p:nvSpPr>
          <p:cNvPr id="5" name="Rectangle 4"/>
          <p:cNvSpPr/>
          <p:nvPr/>
        </p:nvSpPr>
        <p:spPr>
          <a:xfrm>
            <a:off x="15087600" y="4419600"/>
            <a:ext cx="13716000" cy="2788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29489400" y="4419600"/>
            <a:ext cx="13716000" cy="2788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p:nvSpPr>
        <p:spPr>
          <a:xfrm>
            <a:off x="727364" y="4367934"/>
            <a:ext cx="13716000" cy="2788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762000" y="5181600"/>
            <a:ext cx="13716000" cy="369332"/>
          </a:xfrm>
          <a:prstGeom prst="rect">
            <a:avLst/>
          </a:prstGeom>
          <a:noFill/>
        </p:spPr>
        <p:txBody>
          <a:bodyPr wrap="square" rtlCol="0">
            <a:spAutoFit/>
          </a:bodyPr>
          <a:lstStyle/>
          <a:p>
            <a:endParaRPr lang="en-US" dirty="0"/>
          </a:p>
        </p:txBody>
      </p:sp>
      <p:sp>
        <p:nvSpPr>
          <p:cNvPr id="10" name="TextBox 9"/>
          <p:cNvSpPr txBox="1"/>
          <p:nvPr/>
        </p:nvSpPr>
        <p:spPr>
          <a:xfrm>
            <a:off x="914400" y="4637719"/>
            <a:ext cx="13258800" cy="646331"/>
          </a:xfrm>
          <a:prstGeom prst="rect">
            <a:avLst/>
          </a:prstGeom>
          <a:solidFill>
            <a:srgbClr val="FF0000"/>
          </a:solidFill>
        </p:spPr>
        <p:txBody>
          <a:bodyPr wrap="square" rtlCol="0">
            <a:spAutoFit/>
          </a:bodyPr>
          <a:lstStyle/>
          <a:p>
            <a:pPr algn="ctr"/>
            <a:r>
              <a:rPr lang="en-US" sz="3600" b="1" dirty="0">
                <a:solidFill>
                  <a:schemeClr val="bg1"/>
                </a:solidFill>
              </a:rPr>
              <a:t>Abstract</a:t>
            </a:r>
          </a:p>
        </p:txBody>
      </p:sp>
      <p:sp>
        <p:nvSpPr>
          <p:cNvPr id="11" name="TextBox 10"/>
          <p:cNvSpPr txBox="1"/>
          <p:nvPr/>
        </p:nvSpPr>
        <p:spPr>
          <a:xfrm>
            <a:off x="914400" y="9858788"/>
            <a:ext cx="13258800" cy="646331"/>
          </a:xfrm>
          <a:prstGeom prst="rect">
            <a:avLst/>
          </a:prstGeom>
          <a:solidFill>
            <a:srgbClr val="FF0000"/>
          </a:solidFill>
        </p:spPr>
        <p:txBody>
          <a:bodyPr wrap="square" rtlCol="0">
            <a:spAutoFit/>
          </a:bodyPr>
          <a:lstStyle/>
          <a:p>
            <a:pPr algn="ctr"/>
            <a:r>
              <a:rPr lang="en-US" sz="3600" dirty="0">
                <a:solidFill>
                  <a:schemeClr val="bg1"/>
                </a:solidFill>
              </a:rPr>
              <a:t>Introduction</a:t>
            </a:r>
          </a:p>
        </p:txBody>
      </p:sp>
      <p:sp>
        <p:nvSpPr>
          <p:cNvPr id="12" name="TextBox 11"/>
          <p:cNvSpPr txBox="1"/>
          <p:nvPr/>
        </p:nvSpPr>
        <p:spPr>
          <a:xfrm>
            <a:off x="914400" y="18013479"/>
            <a:ext cx="13258800" cy="646331"/>
          </a:xfrm>
          <a:prstGeom prst="rect">
            <a:avLst/>
          </a:prstGeom>
          <a:solidFill>
            <a:srgbClr val="FF0000"/>
          </a:solidFill>
        </p:spPr>
        <p:txBody>
          <a:bodyPr wrap="square" rtlCol="0">
            <a:spAutoFit/>
          </a:bodyPr>
          <a:lstStyle/>
          <a:p>
            <a:pPr algn="ctr"/>
            <a:r>
              <a:rPr lang="en-US" sz="3600" dirty="0">
                <a:solidFill>
                  <a:schemeClr val="bg1"/>
                </a:solidFill>
              </a:rPr>
              <a:t>Objectives/ Goals of the project</a:t>
            </a:r>
          </a:p>
        </p:txBody>
      </p:sp>
      <p:sp>
        <p:nvSpPr>
          <p:cNvPr id="14" name="TextBox 13"/>
          <p:cNvSpPr txBox="1"/>
          <p:nvPr/>
        </p:nvSpPr>
        <p:spPr>
          <a:xfrm>
            <a:off x="914400" y="19739339"/>
            <a:ext cx="13258800" cy="646331"/>
          </a:xfrm>
          <a:prstGeom prst="rect">
            <a:avLst/>
          </a:prstGeom>
          <a:solidFill>
            <a:srgbClr val="FF0000"/>
          </a:solidFill>
        </p:spPr>
        <p:txBody>
          <a:bodyPr wrap="square" rtlCol="0">
            <a:spAutoFit/>
          </a:bodyPr>
          <a:lstStyle/>
          <a:p>
            <a:pPr algn="ctr"/>
            <a:r>
              <a:rPr lang="en-US" sz="3600" dirty="0">
                <a:solidFill>
                  <a:schemeClr val="bg1"/>
                </a:solidFill>
              </a:rPr>
              <a:t>Methodology</a:t>
            </a:r>
          </a:p>
        </p:txBody>
      </p:sp>
      <p:sp>
        <p:nvSpPr>
          <p:cNvPr id="15" name="TextBox 14"/>
          <p:cNvSpPr txBox="1"/>
          <p:nvPr/>
        </p:nvSpPr>
        <p:spPr>
          <a:xfrm>
            <a:off x="15274089" y="17367148"/>
            <a:ext cx="13258800" cy="646331"/>
          </a:xfrm>
          <a:prstGeom prst="rect">
            <a:avLst/>
          </a:prstGeom>
          <a:solidFill>
            <a:srgbClr val="FF0000"/>
          </a:solidFill>
        </p:spPr>
        <p:txBody>
          <a:bodyPr wrap="square" rtlCol="0">
            <a:spAutoFit/>
          </a:bodyPr>
          <a:lstStyle/>
          <a:p>
            <a:pPr algn="ctr"/>
            <a:r>
              <a:rPr lang="en-US" sz="3600" dirty="0">
                <a:solidFill>
                  <a:schemeClr val="bg1"/>
                </a:solidFill>
              </a:rPr>
              <a:t>Results</a:t>
            </a:r>
          </a:p>
        </p:txBody>
      </p:sp>
      <p:sp>
        <p:nvSpPr>
          <p:cNvPr id="16" name="TextBox 15"/>
          <p:cNvSpPr txBox="1"/>
          <p:nvPr/>
        </p:nvSpPr>
        <p:spPr>
          <a:xfrm>
            <a:off x="29718000" y="12496800"/>
            <a:ext cx="13258800" cy="646331"/>
          </a:xfrm>
          <a:prstGeom prst="rect">
            <a:avLst/>
          </a:prstGeom>
          <a:solidFill>
            <a:srgbClr val="FF0000"/>
          </a:solidFill>
        </p:spPr>
        <p:txBody>
          <a:bodyPr wrap="square" rtlCol="0">
            <a:spAutoFit/>
          </a:bodyPr>
          <a:lstStyle/>
          <a:p>
            <a:pPr algn="ctr"/>
            <a:r>
              <a:rPr lang="en-US" sz="3600" dirty="0">
                <a:solidFill>
                  <a:schemeClr val="bg1"/>
                </a:solidFill>
              </a:rPr>
              <a:t>Conclusion and Discussion</a:t>
            </a:r>
          </a:p>
        </p:txBody>
      </p:sp>
      <p:sp>
        <p:nvSpPr>
          <p:cNvPr id="17" name="TextBox 16"/>
          <p:cNvSpPr txBox="1"/>
          <p:nvPr/>
        </p:nvSpPr>
        <p:spPr>
          <a:xfrm>
            <a:off x="29718000" y="28167418"/>
            <a:ext cx="13258800" cy="646331"/>
          </a:xfrm>
          <a:prstGeom prst="rect">
            <a:avLst/>
          </a:prstGeom>
          <a:solidFill>
            <a:srgbClr val="FF0000"/>
          </a:solidFill>
        </p:spPr>
        <p:txBody>
          <a:bodyPr wrap="square" rtlCol="0">
            <a:spAutoFit/>
          </a:bodyPr>
          <a:lstStyle/>
          <a:p>
            <a:pPr algn="ctr"/>
            <a:r>
              <a:rPr lang="en-US" sz="3600" dirty="0">
                <a:solidFill>
                  <a:schemeClr val="bg1"/>
                </a:solidFill>
              </a:rPr>
              <a:t>Future Work</a:t>
            </a:r>
          </a:p>
        </p:txBody>
      </p:sp>
      <p:sp>
        <p:nvSpPr>
          <p:cNvPr id="18" name="TextBox 17"/>
          <p:cNvSpPr txBox="1"/>
          <p:nvPr/>
        </p:nvSpPr>
        <p:spPr>
          <a:xfrm>
            <a:off x="29718000" y="30443269"/>
            <a:ext cx="13258800" cy="646331"/>
          </a:xfrm>
          <a:prstGeom prst="rect">
            <a:avLst/>
          </a:prstGeom>
          <a:solidFill>
            <a:srgbClr val="FF0000"/>
          </a:solidFill>
        </p:spPr>
        <p:txBody>
          <a:bodyPr wrap="square" rtlCol="0">
            <a:spAutoFit/>
          </a:bodyPr>
          <a:lstStyle/>
          <a:p>
            <a:pPr algn="ctr"/>
            <a:r>
              <a:rPr lang="en-US" sz="3600" dirty="0">
                <a:solidFill>
                  <a:schemeClr val="bg1"/>
                </a:solidFill>
              </a:rPr>
              <a:t>Acknowledgments</a:t>
            </a:r>
          </a:p>
        </p:txBody>
      </p:sp>
      <p:sp>
        <p:nvSpPr>
          <p:cNvPr id="19" name="TextBox 18"/>
          <p:cNvSpPr txBox="1"/>
          <p:nvPr/>
        </p:nvSpPr>
        <p:spPr>
          <a:xfrm>
            <a:off x="914400" y="5284712"/>
            <a:ext cx="13258799" cy="452431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In </a:t>
            </a:r>
            <a:r>
              <a:rPr lang="en-US" altLang="zh-TW" sz="3200" b="1" dirty="0"/>
              <a:t>this project, we use artificial neural networks to execute classification tasks on Chest X-ray images in order to detect potential COVID-19 patients. A general convolutional neural network model is first utilized to ensure the feasibility of performing image classification tasks on a given dataset with three labels. </a:t>
            </a:r>
            <a:r>
              <a:rPr lang="en-US" altLang="zh-TW" sz="3200" b="1" dirty="0" err="1"/>
              <a:t>ResNet</a:t>
            </a:r>
            <a:r>
              <a:rPr lang="en-US" altLang="zh-TW" sz="3200" b="1" dirty="0"/>
              <a:t> is later used on the same dataset with two categories only, and the training weights are saved for the following transfer learning purpose. Finally, </a:t>
            </a:r>
            <a:r>
              <a:rPr lang="en-US" altLang="zh-TW" sz="3200" b="1" dirty="0" err="1"/>
              <a:t>ResNet</a:t>
            </a:r>
            <a:r>
              <a:rPr lang="en-US" altLang="zh-TW" sz="3200" b="1" dirty="0"/>
              <a:t> with the pre-trained weights is exploited on the ternary classification task. The result proves the usefulness of using transfer learning on an unseen category.</a:t>
            </a:r>
            <a:endParaRPr lang="en-US" sz="3200" b="1" dirty="0">
              <a:latin typeface="Arial" panose="020B0604020202020204" pitchFamily="34" charset="0"/>
              <a:cs typeface="Arial" panose="020B0604020202020204" pitchFamily="34" charset="0"/>
            </a:endParaRPr>
          </a:p>
        </p:txBody>
      </p:sp>
      <p:sp>
        <p:nvSpPr>
          <p:cNvPr id="20" name="TextBox 19"/>
          <p:cNvSpPr txBox="1"/>
          <p:nvPr/>
        </p:nvSpPr>
        <p:spPr>
          <a:xfrm>
            <a:off x="914400" y="10505119"/>
            <a:ext cx="13258799" cy="7478970"/>
          </a:xfrm>
          <a:prstGeom prst="rect">
            <a:avLst/>
          </a:prstGeom>
          <a:noFill/>
        </p:spPr>
        <p:txBody>
          <a:bodyPr wrap="square" rtlCol="0">
            <a:spAutoFit/>
          </a:bodyPr>
          <a:lstStyle/>
          <a:p>
            <a:pPr algn="just"/>
            <a:r>
              <a:rPr lang="en-US" altLang="zh-TW" sz="3200" dirty="0"/>
              <a:t>    During the pandemic, he common method for screening is Polymerase Chain Reaction (PCR) Test, but the shortage of testing kits also occurred frequently, especially during the pandemic’s peaks. When the huge kit requirement happens, the detection using Chest X-ray (CXR) images seems more promising, where image recognition and classification techniques assisted by AI can be utilized. </a:t>
            </a:r>
          </a:p>
          <a:p>
            <a:pPr algn="just"/>
            <a:r>
              <a:rPr lang="en-US" altLang="zh-TW" sz="3200" dirty="0"/>
              <a:t>    Nonetheless, most research regarding using deep learning techniques on image classification of COVID-19 cases did not mention how to address the issue of fast-emerging COVID variants. To make it clearer, while researchers commonly recommend employing a neural network model pre-trained on public image databases like </a:t>
            </a:r>
            <a:r>
              <a:rPr lang="en-US" altLang="zh-TW" sz="3200" i="1" dirty="0"/>
              <a:t>ImageNet</a:t>
            </a:r>
            <a:r>
              <a:rPr lang="en-US" altLang="zh-TW" sz="3200" dirty="0"/>
              <a:t> before classifying CXR images, there is limited discussion on extending an existing neural network model trained on specific categories to effectively handle an unseen category associated with a new variant. Therefore, in this project, we will discuss the feasibility of using the transfer learning technique on this issue.</a:t>
            </a:r>
            <a:endParaRPr lang="en-US" sz="3200" dirty="0">
              <a:latin typeface="Arial" panose="020B0604020202020204" pitchFamily="34" charset="0"/>
              <a:cs typeface="Arial" panose="020B0604020202020204" pitchFamily="34" charset="0"/>
            </a:endParaRPr>
          </a:p>
        </p:txBody>
      </p:sp>
      <p:sp>
        <p:nvSpPr>
          <p:cNvPr id="21" name="TextBox 20"/>
          <p:cNvSpPr txBox="1"/>
          <p:nvPr/>
        </p:nvSpPr>
        <p:spPr>
          <a:xfrm>
            <a:off x="914400" y="18662121"/>
            <a:ext cx="13258799"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major goal of this project is to help students utilize the knowledge learned from the class on practical issues.</a:t>
            </a:r>
          </a:p>
        </p:txBody>
      </p:sp>
      <p:sp>
        <p:nvSpPr>
          <p:cNvPr id="22" name="TextBox 21"/>
          <p:cNvSpPr txBox="1"/>
          <p:nvPr/>
        </p:nvSpPr>
        <p:spPr>
          <a:xfrm>
            <a:off x="15278101" y="4648200"/>
            <a:ext cx="13254789" cy="6494085"/>
          </a:xfrm>
          <a:prstGeom prst="rect">
            <a:avLst/>
          </a:prstGeom>
          <a:noFill/>
        </p:spPr>
        <p:txBody>
          <a:bodyPr wrap="square" rtlCol="0">
            <a:spAutoFit/>
          </a:bodyPr>
          <a:lstStyle/>
          <a:p>
            <a:pPr algn="just"/>
            <a:r>
              <a:rPr lang="en-US" altLang="zh-TW" sz="3200" dirty="0"/>
              <a:t>    Using deep Convolutional Neural Networks (CNNs) is ubiquitous while dealing with image data. However, as the network architecture becomes deeper, the training performance gradually deteriorates due to the phenomenon of vanishing or exploding gradients during backward propagation in the training process. In order to solve the aforementioned problems, </a:t>
            </a:r>
            <a:r>
              <a:rPr lang="en-US" altLang="zh-TW" sz="3200" dirty="0" err="1"/>
              <a:t>ResNet</a:t>
            </a:r>
            <a:r>
              <a:rPr lang="en-US" altLang="zh-TW" sz="3200" dirty="0"/>
              <a:t> introduced the concept of Residual Block. In each residual block, there is a shortcut connection that passes, or identity maps the input x to one or more layers behind and then combines with the residual mapping F(x) to form a new mapping function F(x)+x. Assuming the expected mapping function is H(x), the setting of the residual block makes the network able to learn the</a:t>
            </a:r>
          </a:p>
          <a:p>
            <a:r>
              <a:rPr lang="en-US" altLang="zh-TW" sz="3200" dirty="0"/>
              <a:t>residual mapping function F(x) = H(x) − x, which can also guarantee the stability of gradient descent. In this project, ResNet-50 is adopted, which can be seen in</a:t>
            </a:r>
          </a:p>
          <a:p>
            <a:r>
              <a:rPr lang="en-US" altLang="zh-TW" sz="3200" dirty="0"/>
              <a:t>Fig.2.</a:t>
            </a:r>
            <a:endParaRPr lang="en-US" sz="3200" dirty="0">
              <a:latin typeface="Arial" panose="020B0604020202020204" pitchFamily="34" charset="0"/>
              <a:cs typeface="Arial" panose="020B0604020202020204" pitchFamily="34" charset="0"/>
            </a:endParaRPr>
          </a:p>
        </p:txBody>
      </p:sp>
      <p:sp>
        <p:nvSpPr>
          <p:cNvPr id="23" name="TextBox 22"/>
          <p:cNvSpPr txBox="1"/>
          <p:nvPr/>
        </p:nvSpPr>
        <p:spPr>
          <a:xfrm>
            <a:off x="29748479" y="13182600"/>
            <a:ext cx="13228321" cy="2554545"/>
          </a:xfrm>
          <a:prstGeom prst="rect">
            <a:avLst/>
          </a:prstGeom>
          <a:noFill/>
        </p:spPr>
        <p:txBody>
          <a:bodyPr wrap="square" rtlCol="0">
            <a:spAutoFit/>
          </a:bodyPr>
          <a:lstStyle/>
          <a:p>
            <a:pPr algn="just"/>
            <a:r>
              <a:rPr lang="en-US" altLang="zh-TW" sz="3200" dirty="0"/>
              <a:t>    To make the comparison, we cancel loading the pre-trained weights (without transfer learning) while doing the ternary classification task. Fig.7 and Fig.8 show the training history and the relevant confusion matrix, respectively. From the figure, we can observe that the training accuracy can achieve 97.90%, and the testing accuracy reaches 93.22%.</a:t>
            </a:r>
          </a:p>
        </p:txBody>
      </p:sp>
      <p:sp>
        <p:nvSpPr>
          <p:cNvPr id="24" name="TextBox 23"/>
          <p:cNvSpPr txBox="1"/>
          <p:nvPr/>
        </p:nvSpPr>
        <p:spPr>
          <a:xfrm>
            <a:off x="15282281" y="18013479"/>
            <a:ext cx="13250607" cy="3046988"/>
          </a:xfrm>
          <a:prstGeom prst="rect">
            <a:avLst/>
          </a:prstGeom>
          <a:noFill/>
        </p:spPr>
        <p:txBody>
          <a:bodyPr wrap="square" rtlCol="0">
            <a:spAutoFit/>
          </a:bodyPr>
          <a:lstStyle/>
          <a:p>
            <a:pPr algn="just"/>
            <a:r>
              <a:rPr lang="en-US" altLang="zh-TW" sz="3200" dirty="0"/>
              <a:t>    In the beginning of this project, a ResNet-50 model has been adopted and performed on the binary classification task (Normal vs. Pneumonia) first. The training accuracy can achieve 99.83%, and the testing accuracy is 93.77%. In this case, the training history is shown in Fig.3, and the related confusion matrix can be seen in Fig.4. After that, we save the weights of </a:t>
            </a:r>
            <a:r>
              <a:rPr lang="en-US" altLang="zh-TW" sz="3200" dirty="0" err="1"/>
              <a:t>ResNet</a:t>
            </a:r>
            <a:r>
              <a:rPr lang="en-US" altLang="zh-TW" sz="3200" dirty="0"/>
              <a:t> (only a layer called </a:t>
            </a:r>
            <a:r>
              <a:rPr lang="en-US" altLang="zh-TW" sz="3200" i="1" dirty="0"/>
              <a:t>resnet50</a:t>
            </a:r>
            <a:r>
              <a:rPr lang="en-US" altLang="zh-TW" sz="3200" dirty="0"/>
              <a:t> in Fig.2b) for further transfer learning.</a:t>
            </a:r>
          </a:p>
        </p:txBody>
      </p:sp>
      <p:sp>
        <p:nvSpPr>
          <p:cNvPr id="25" name="TextBox 24"/>
          <p:cNvSpPr txBox="1"/>
          <p:nvPr/>
        </p:nvSpPr>
        <p:spPr>
          <a:xfrm>
            <a:off x="29746074" y="28835448"/>
            <a:ext cx="13254789" cy="1569660"/>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Explore integrating diverse data, such as combining X-ray images with other diagnostic methodologies, which may contribute to improving classification accuracy.</a:t>
            </a:r>
          </a:p>
        </p:txBody>
      </p:sp>
      <p:sp>
        <p:nvSpPr>
          <p:cNvPr id="26" name="TextBox 25"/>
          <p:cNvSpPr txBox="1"/>
          <p:nvPr/>
        </p:nvSpPr>
        <p:spPr>
          <a:xfrm>
            <a:off x="29746074" y="31089600"/>
            <a:ext cx="13254789" cy="1077218"/>
          </a:xfrm>
          <a:prstGeom prst="rect">
            <a:avLst/>
          </a:prstGeom>
          <a:noFill/>
        </p:spPr>
        <p:txBody>
          <a:bodyPr wrap="square" rtlCol="0">
            <a:spAutoFit/>
          </a:bodyPr>
          <a:lstStyle/>
          <a:p>
            <a:pPr algn="just"/>
            <a:r>
              <a:rPr lang="en-US" altLang="zh-TW" sz="3200" dirty="0">
                <a:latin typeface="Arial" panose="020B0604020202020204" pitchFamily="34" charset="0"/>
                <a:cs typeface="Arial" panose="020B0604020202020204" pitchFamily="34" charset="0"/>
              </a:rPr>
              <a:t>I extend my deepest gratitude to my project advisor, Dr. </a:t>
            </a:r>
            <a:r>
              <a:rPr lang="en-US" altLang="zh-TW" sz="3200" dirty="0" err="1">
                <a:latin typeface="Arial" panose="020B0604020202020204" pitchFamily="34" charset="0"/>
                <a:cs typeface="Arial" panose="020B0604020202020204" pitchFamily="34" charset="0"/>
              </a:rPr>
              <a:t>Hasti</a:t>
            </a:r>
            <a:r>
              <a:rPr lang="en-US" altLang="zh-TW" sz="3200" dirty="0">
                <a:latin typeface="Arial" panose="020B0604020202020204" pitchFamily="34" charset="0"/>
                <a:cs typeface="Arial" panose="020B0604020202020204" pitchFamily="34" charset="0"/>
              </a:rPr>
              <a:t>, for his patient guidance and encouragement.</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37963"/>
            <a:ext cx="10058400" cy="1555341"/>
          </a:xfrm>
          <a:prstGeom prst="rect">
            <a:avLst/>
          </a:prstGeom>
        </p:spPr>
      </p:pic>
      <p:sp>
        <p:nvSpPr>
          <p:cNvPr id="27" name="TextBox 21"/>
          <p:cNvSpPr txBox="1"/>
          <p:nvPr/>
        </p:nvSpPr>
        <p:spPr>
          <a:xfrm>
            <a:off x="914400" y="20393738"/>
            <a:ext cx="13254789" cy="3046988"/>
          </a:xfrm>
          <a:prstGeom prst="rect">
            <a:avLst/>
          </a:prstGeom>
          <a:noFill/>
        </p:spPr>
        <p:txBody>
          <a:bodyPr wrap="square" rtlCol="0">
            <a:spAutoFit/>
          </a:bodyPr>
          <a:lstStyle/>
          <a:p>
            <a:pPr algn="just"/>
            <a:r>
              <a:rPr lang="en-US" altLang="zh-TW" sz="3200" dirty="0"/>
              <a:t>    In this project, a dataset of CXR images with three channels is from </a:t>
            </a:r>
            <a:r>
              <a:rPr lang="en-US" altLang="zh-TW" sz="3200" dirty="0" err="1"/>
              <a:t>Mendeley</a:t>
            </a:r>
            <a:r>
              <a:rPr lang="en-US" altLang="zh-TW" sz="3200" dirty="0"/>
              <a:t> database (see Fig.1a), which contains 1525 CXR images of COVID-19 cases with data augmentation (see Fig.1b), 1525 pneumonia cases, and 1525 normal cases, respectively. The dataset is split into 80 / 20% for training / testing. Furthermore, all the images are resized to 150 × 150 pixels before training.</a:t>
            </a:r>
            <a:endParaRPr lang="en-US" sz="3200" dirty="0">
              <a:latin typeface="Arial" panose="020B0604020202020204" pitchFamily="34" charset="0"/>
              <a:cs typeface="Arial" panose="020B0604020202020204" pitchFamily="34"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954" y="23448794"/>
            <a:ext cx="8530846" cy="7560364"/>
          </a:xfrm>
          <a:prstGeom prst="rect">
            <a:avLst/>
          </a:prstGeom>
        </p:spPr>
      </p:pic>
      <p:sp>
        <p:nvSpPr>
          <p:cNvPr id="28" name="TextBox 21"/>
          <p:cNvSpPr txBox="1"/>
          <p:nvPr/>
        </p:nvSpPr>
        <p:spPr>
          <a:xfrm>
            <a:off x="914400" y="31013400"/>
            <a:ext cx="13254789" cy="1077218"/>
          </a:xfrm>
          <a:prstGeom prst="rect">
            <a:avLst/>
          </a:prstGeom>
          <a:noFill/>
        </p:spPr>
        <p:txBody>
          <a:bodyPr wrap="square" rtlCol="0">
            <a:spAutoFit/>
          </a:bodyPr>
          <a:lstStyle/>
          <a:p>
            <a:pPr algn="just"/>
            <a:r>
              <a:rPr lang="en-US" altLang="zh-TW" sz="3200" dirty="0"/>
              <a:t>Fig. 1: CXR dataset with (a). Three categories and (b). Augmented samples (zoom, rotation, and shear).</a:t>
            </a:r>
            <a:endParaRPr lang="en-US" sz="3200" dirty="0">
              <a:latin typeface="Arial" panose="020B0604020202020204" pitchFamily="34" charset="0"/>
              <a:cs typeface="Arial" panose="020B0604020202020204" pitchFamily="34" charset="0"/>
            </a:endParaRPr>
          </a:p>
        </p:txBody>
      </p:sp>
      <p:pic>
        <p:nvPicPr>
          <p:cNvPr id="13" name="圖片 12"/>
          <p:cNvPicPr>
            <a:picLocks noChangeAspect="1"/>
          </p:cNvPicPr>
          <p:nvPr/>
        </p:nvPicPr>
        <p:blipFill rotWithShape="1">
          <a:blip r:embed="rId4">
            <a:extLst>
              <a:ext uri="{28A0092B-C50C-407E-A947-70E740481C1C}">
                <a14:useLocalDpi xmlns:a14="http://schemas.microsoft.com/office/drawing/2010/main" val="0"/>
              </a:ext>
            </a:extLst>
          </a:blip>
          <a:srcRect l="17123" r="16096" b="43361"/>
          <a:stretch/>
        </p:blipFill>
        <p:spPr>
          <a:xfrm>
            <a:off x="17297400" y="11142285"/>
            <a:ext cx="3661782" cy="5420154"/>
          </a:xfrm>
          <a:prstGeom prst="rect">
            <a:avLst/>
          </a:prstGeom>
        </p:spPr>
      </p:pic>
      <p:pic>
        <p:nvPicPr>
          <p:cNvPr id="29" name="圖片 28"/>
          <p:cNvPicPr>
            <a:picLocks noChangeAspect="1"/>
          </p:cNvPicPr>
          <p:nvPr/>
        </p:nvPicPr>
        <p:blipFill rotWithShape="1">
          <a:blip r:embed="rId4">
            <a:extLst>
              <a:ext uri="{28A0092B-C50C-407E-A947-70E740481C1C}">
                <a14:useLocalDpi xmlns:a14="http://schemas.microsoft.com/office/drawing/2010/main" val="0"/>
              </a:ext>
            </a:extLst>
          </a:blip>
          <a:srcRect t="56682"/>
          <a:stretch/>
        </p:blipFill>
        <p:spPr>
          <a:xfrm>
            <a:off x="20959182" y="11142285"/>
            <a:ext cx="5621744" cy="4250116"/>
          </a:xfrm>
          <a:prstGeom prst="rect">
            <a:avLst/>
          </a:prstGeom>
        </p:spPr>
      </p:pic>
      <p:sp>
        <p:nvSpPr>
          <p:cNvPr id="30" name="TextBox 21"/>
          <p:cNvSpPr txBox="1"/>
          <p:nvPr/>
        </p:nvSpPr>
        <p:spPr>
          <a:xfrm>
            <a:off x="15278100" y="16687800"/>
            <a:ext cx="13254789" cy="584775"/>
          </a:xfrm>
          <a:prstGeom prst="rect">
            <a:avLst/>
          </a:prstGeom>
          <a:noFill/>
        </p:spPr>
        <p:txBody>
          <a:bodyPr wrap="square" rtlCol="0">
            <a:spAutoFit/>
          </a:bodyPr>
          <a:lstStyle/>
          <a:p>
            <a:r>
              <a:rPr lang="en-US" altLang="zh-TW" sz="3200" dirty="0"/>
              <a:t>Fig. 2: A brief summary of the architecture of ResNet-50 used in this project.</a:t>
            </a:r>
            <a:endParaRPr lang="en-US" sz="3200" dirty="0">
              <a:latin typeface="Arial" panose="020B0604020202020204" pitchFamily="34" charset="0"/>
              <a:cs typeface="Arial" panose="020B0604020202020204" pitchFamily="34" charset="0"/>
            </a:endParaRPr>
          </a:p>
        </p:txBody>
      </p:sp>
      <p:sp>
        <p:nvSpPr>
          <p:cNvPr id="31" name="TextBox 23"/>
          <p:cNvSpPr txBox="1"/>
          <p:nvPr/>
        </p:nvSpPr>
        <p:spPr>
          <a:xfrm>
            <a:off x="15243609" y="28575000"/>
            <a:ext cx="13250607" cy="3539430"/>
          </a:xfrm>
          <a:prstGeom prst="rect">
            <a:avLst/>
          </a:prstGeom>
          <a:noFill/>
        </p:spPr>
        <p:txBody>
          <a:bodyPr wrap="square" rtlCol="0">
            <a:spAutoFit/>
          </a:bodyPr>
          <a:lstStyle/>
          <a:p>
            <a:pPr algn="just"/>
            <a:r>
              <a:rPr lang="en-US" altLang="zh-TW" sz="3200" dirty="0"/>
              <a:t>    To do the transfer learning with a new category, we start from the same architecture. In the resnet50 layer, we load the weights saved previously and then launch the classification training process with three categories (Normal, Pneumonia, and </a:t>
            </a:r>
            <a:r>
              <a:rPr lang="en-US" altLang="zh-TW" sz="3200" dirty="0" err="1"/>
              <a:t>Covid</a:t>
            </a:r>
            <a:r>
              <a:rPr lang="en-US" altLang="zh-TW" sz="3200" dirty="0"/>
              <a:t>). After training, we get the result indicating that the training accuracy is 82.47%, and the testing accuracy is 84.70%. For this case, the training history is shown in Fig.5, and the related confusion matrix can be seen in Fig.6.</a:t>
            </a:r>
            <a:endParaRPr lang="en-US" sz="3200" dirty="0">
              <a:latin typeface="Arial" panose="020B0604020202020204" pitchFamily="34" charset="0"/>
              <a:cs typeface="Arial" panose="020B0604020202020204" pitchFamily="34" charset="0"/>
            </a:endParaRPr>
          </a:p>
        </p:txBody>
      </p:sp>
      <p:pic>
        <p:nvPicPr>
          <p:cNvPr id="32" name="圖片 31"/>
          <p:cNvPicPr>
            <a:picLocks noChangeAspect="1"/>
          </p:cNvPicPr>
          <p:nvPr/>
        </p:nvPicPr>
        <p:blipFill rotWithShape="1">
          <a:blip r:embed="rId5">
            <a:extLst>
              <a:ext uri="{28A0092B-C50C-407E-A947-70E740481C1C}">
                <a14:useLocalDpi xmlns:a14="http://schemas.microsoft.com/office/drawing/2010/main" val="0"/>
              </a:ext>
            </a:extLst>
          </a:blip>
          <a:srcRect l="51069"/>
          <a:stretch/>
        </p:blipFill>
        <p:spPr>
          <a:xfrm>
            <a:off x="15392400" y="21107400"/>
            <a:ext cx="5757393" cy="6239114"/>
          </a:xfrm>
          <a:prstGeom prst="rect">
            <a:avLst/>
          </a:prstGeom>
        </p:spPr>
      </p:pic>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8289" y="21107399"/>
            <a:ext cx="6241911" cy="6241911"/>
          </a:xfrm>
          <a:prstGeom prst="rect">
            <a:avLst/>
          </a:prstGeom>
        </p:spPr>
      </p:pic>
      <p:sp>
        <p:nvSpPr>
          <p:cNvPr id="34" name="TextBox 21"/>
          <p:cNvSpPr txBox="1"/>
          <p:nvPr/>
        </p:nvSpPr>
        <p:spPr>
          <a:xfrm>
            <a:off x="15243609" y="27269182"/>
            <a:ext cx="6051265" cy="1077218"/>
          </a:xfrm>
          <a:prstGeom prst="rect">
            <a:avLst/>
          </a:prstGeom>
          <a:noFill/>
        </p:spPr>
        <p:txBody>
          <a:bodyPr wrap="square" rtlCol="0">
            <a:spAutoFit/>
          </a:bodyPr>
          <a:lstStyle/>
          <a:p>
            <a:r>
              <a:rPr lang="en-US" altLang="zh-TW" sz="3200" dirty="0"/>
              <a:t>Fig. 3: Training history for </a:t>
            </a:r>
            <a:r>
              <a:rPr lang="en-US" altLang="zh-TW" sz="3200" dirty="0" err="1"/>
              <a:t>ResNet</a:t>
            </a:r>
            <a:r>
              <a:rPr lang="en-US" altLang="zh-TW" sz="3200" dirty="0"/>
              <a:t> in binary classification.</a:t>
            </a:r>
            <a:endParaRPr lang="en-US" sz="3200" dirty="0">
              <a:latin typeface="Arial" panose="020B0604020202020204" pitchFamily="34" charset="0"/>
              <a:cs typeface="Arial" panose="020B0604020202020204" pitchFamily="34" charset="0"/>
            </a:endParaRPr>
          </a:p>
        </p:txBody>
      </p:sp>
      <p:sp>
        <p:nvSpPr>
          <p:cNvPr id="35" name="TextBox 21"/>
          <p:cNvSpPr txBox="1"/>
          <p:nvPr/>
        </p:nvSpPr>
        <p:spPr>
          <a:xfrm>
            <a:off x="21939110" y="27262979"/>
            <a:ext cx="6593778" cy="1077218"/>
          </a:xfrm>
          <a:prstGeom prst="rect">
            <a:avLst/>
          </a:prstGeom>
          <a:noFill/>
        </p:spPr>
        <p:txBody>
          <a:bodyPr wrap="square" rtlCol="0">
            <a:spAutoFit/>
          </a:bodyPr>
          <a:lstStyle/>
          <a:p>
            <a:r>
              <a:rPr lang="en-US" altLang="zh-TW" sz="3200" dirty="0"/>
              <a:t>Fig. 4: Confusion matrix of testing data for </a:t>
            </a:r>
            <a:r>
              <a:rPr lang="en-US" altLang="zh-TW" sz="3200" dirty="0" err="1"/>
              <a:t>ResNet</a:t>
            </a:r>
            <a:r>
              <a:rPr lang="en-US" altLang="zh-TW" sz="3200" dirty="0"/>
              <a:t> in binary classification.</a:t>
            </a:r>
            <a:endParaRPr lang="en-US" sz="3200" dirty="0">
              <a:latin typeface="Arial" panose="020B0604020202020204" pitchFamily="34" charset="0"/>
              <a:cs typeface="Arial" panose="020B0604020202020204" pitchFamily="34" charset="0"/>
            </a:endParaRPr>
          </a:p>
        </p:txBody>
      </p:sp>
      <p:pic>
        <p:nvPicPr>
          <p:cNvPr id="36" name="圖片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47400" y="4637719"/>
            <a:ext cx="6331090" cy="6331090"/>
          </a:xfrm>
          <a:prstGeom prst="rect">
            <a:avLst/>
          </a:prstGeom>
        </p:spPr>
      </p:pic>
      <p:pic>
        <p:nvPicPr>
          <p:cNvPr id="37" name="圖片 36"/>
          <p:cNvPicPr>
            <a:picLocks noChangeAspect="1"/>
          </p:cNvPicPr>
          <p:nvPr/>
        </p:nvPicPr>
        <p:blipFill rotWithShape="1">
          <a:blip r:embed="rId8">
            <a:extLst>
              <a:ext uri="{28A0092B-C50C-407E-A947-70E740481C1C}">
                <a14:useLocalDpi xmlns:a14="http://schemas.microsoft.com/office/drawing/2010/main" val="0"/>
              </a:ext>
            </a:extLst>
          </a:blip>
          <a:srcRect l="49995"/>
          <a:stretch/>
        </p:blipFill>
        <p:spPr>
          <a:xfrm>
            <a:off x="30022800" y="4588682"/>
            <a:ext cx="5757393" cy="6264685"/>
          </a:xfrm>
          <a:prstGeom prst="rect">
            <a:avLst/>
          </a:prstGeom>
        </p:spPr>
      </p:pic>
      <p:sp>
        <p:nvSpPr>
          <p:cNvPr id="38" name="TextBox 21"/>
          <p:cNvSpPr txBox="1"/>
          <p:nvPr/>
        </p:nvSpPr>
        <p:spPr>
          <a:xfrm>
            <a:off x="29711584" y="10780310"/>
            <a:ext cx="6193855" cy="1569660"/>
          </a:xfrm>
          <a:prstGeom prst="rect">
            <a:avLst/>
          </a:prstGeom>
          <a:noFill/>
        </p:spPr>
        <p:txBody>
          <a:bodyPr wrap="square" rtlCol="0">
            <a:spAutoFit/>
          </a:bodyPr>
          <a:lstStyle/>
          <a:p>
            <a:pPr algn="just"/>
            <a:r>
              <a:rPr lang="en-US" altLang="zh-TW" sz="3200" dirty="0"/>
              <a:t>Fig. 5: Training history for </a:t>
            </a:r>
            <a:r>
              <a:rPr lang="en-US" altLang="zh-TW" sz="3200" dirty="0" err="1"/>
              <a:t>ResNet</a:t>
            </a:r>
            <a:r>
              <a:rPr lang="en-US" altLang="zh-TW" sz="3200" dirty="0"/>
              <a:t> in ternary classification with transfer learning.</a:t>
            </a:r>
            <a:endParaRPr lang="en-US" sz="3200" dirty="0">
              <a:latin typeface="Arial" panose="020B0604020202020204" pitchFamily="34" charset="0"/>
              <a:cs typeface="Arial" panose="020B0604020202020204" pitchFamily="34" charset="0"/>
            </a:endParaRPr>
          </a:p>
        </p:txBody>
      </p:sp>
      <p:sp>
        <p:nvSpPr>
          <p:cNvPr id="39" name="TextBox 21"/>
          <p:cNvSpPr txBox="1"/>
          <p:nvPr/>
        </p:nvSpPr>
        <p:spPr>
          <a:xfrm>
            <a:off x="36407085" y="10774107"/>
            <a:ext cx="6593778" cy="1569660"/>
          </a:xfrm>
          <a:prstGeom prst="rect">
            <a:avLst/>
          </a:prstGeom>
          <a:noFill/>
        </p:spPr>
        <p:txBody>
          <a:bodyPr wrap="square" rtlCol="0">
            <a:spAutoFit/>
          </a:bodyPr>
          <a:lstStyle/>
          <a:p>
            <a:pPr algn="just"/>
            <a:r>
              <a:rPr lang="en-US" altLang="zh-TW" sz="3200" dirty="0"/>
              <a:t>Fig. 6: Confusion matrix of testing data for </a:t>
            </a:r>
            <a:r>
              <a:rPr lang="en-US" altLang="zh-TW" sz="3200" dirty="0" err="1"/>
              <a:t>ResNet</a:t>
            </a:r>
            <a:r>
              <a:rPr lang="en-US" altLang="zh-TW" sz="3200" dirty="0"/>
              <a:t> in ternary classification with transfer learning.</a:t>
            </a:r>
            <a:endParaRPr lang="en-US" sz="3200" dirty="0">
              <a:latin typeface="Arial" panose="020B0604020202020204" pitchFamily="34" charset="0"/>
              <a:cs typeface="Arial" panose="020B0604020202020204" pitchFamily="34" charset="0"/>
            </a:endParaRPr>
          </a:p>
        </p:txBody>
      </p:sp>
      <p:pic>
        <p:nvPicPr>
          <p:cNvPr id="40" name="圖片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81665" y="15759718"/>
            <a:ext cx="6196825" cy="6196825"/>
          </a:xfrm>
          <a:prstGeom prst="rect">
            <a:avLst/>
          </a:prstGeom>
        </p:spPr>
      </p:pic>
      <p:sp>
        <p:nvSpPr>
          <p:cNvPr id="41" name="TextBox 22"/>
          <p:cNvSpPr txBox="1"/>
          <p:nvPr/>
        </p:nvSpPr>
        <p:spPr>
          <a:xfrm>
            <a:off x="29733239" y="23622000"/>
            <a:ext cx="13228321" cy="4524315"/>
          </a:xfrm>
          <a:prstGeom prst="rect">
            <a:avLst/>
          </a:prstGeom>
          <a:noFill/>
        </p:spPr>
        <p:txBody>
          <a:bodyPr wrap="square" rtlCol="0">
            <a:spAutoFit/>
          </a:bodyPr>
          <a:lstStyle/>
          <a:p>
            <a:pPr algn="just"/>
            <a:r>
              <a:rPr lang="en-US" altLang="zh-TW" sz="3200" dirty="0"/>
              <a:t>    However, compared with the same image classification task without transfer learning, the model with the pre-trained weights (Fig.6) does shorten the training time by 71.56% even though it simultaneously reduces the testing accuracy by 8.52%. Hence, it is actually the trade-off between the training time and accuracy.</a:t>
            </a:r>
          </a:p>
          <a:p>
            <a:pPr algn="just"/>
            <a:r>
              <a:rPr lang="en-US" altLang="zh-TW" sz="3200" dirty="0"/>
              <a:t>    Accordingly, the assumption that the feature maps generated during the binary classification (Normal and Pneumonia) can be transferred to the ternary classification (Normal, Pneumonia, and </a:t>
            </a:r>
            <a:r>
              <a:rPr lang="en-US" altLang="zh-TW" sz="3200" dirty="0" err="1"/>
              <a:t>Covid</a:t>
            </a:r>
            <a:r>
              <a:rPr lang="en-US" altLang="zh-TW" sz="3200" dirty="0"/>
              <a:t>) has been proven possible. This finding is especially useful when new virus variants emerge frequently.</a:t>
            </a:r>
            <a:endParaRPr lang="en-US" sz="3200" dirty="0">
              <a:latin typeface="Arial" panose="020B0604020202020204" pitchFamily="34" charset="0"/>
              <a:cs typeface="Arial" panose="020B0604020202020204" pitchFamily="34" charset="0"/>
            </a:endParaRPr>
          </a:p>
        </p:txBody>
      </p:sp>
      <p:pic>
        <p:nvPicPr>
          <p:cNvPr id="42" name="圖片 41"/>
          <p:cNvPicPr>
            <a:picLocks noChangeAspect="1"/>
          </p:cNvPicPr>
          <p:nvPr/>
        </p:nvPicPr>
        <p:blipFill rotWithShape="1">
          <a:blip r:embed="rId10">
            <a:extLst>
              <a:ext uri="{28A0092B-C50C-407E-A947-70E740481C1C}">
                <a14:useLocalDpi xmlns:a14="http://schemas.microsoft.com/office/drawing/2010/main" val="0"/>
              </a:ext>
            </a:extLst>
          </a:blip>
          <a:srcRect l="50949"/>
          <a:stretch/>
        </p:blipFill>
        <p:spPr>
          <a:xfrm>
            <a:off x="30155365" y="15670496"/>
            <a:ext cx="5750074" cy="6286047"/>
          </a:xfrm>
          <a:prstGeom prst="rect">
            <a:avLst/>
          </a:prstGeom>
        </p:spPr>
      </p:pic>
      <p:sp>
        <p:nvSpPr>
          <p:cNvPr id="43" name="TextBox 21"/>
          <p:cNvSpPr txBox="1"/>
          <p:nvPr/>
        </p:nvSpPr>
        <p:spPr>
          <a:xfrm>
            <a:off x="29711584" y="21885337"/>
            <a:ext cx="6373128" cy="1569660"/>
          </a:xfrm>
          <a:prstGeom prst="rect">
            <a:avLst/>
          </a:prstGeom>
          <a:noFill/>
        </p:spPr>
        <p:txBody>
          <a:bodyPr wrap="square" rtlCol="0">
            <a:spAutoFit/>
          </a:bodyPr>
          <a:lstStyle/>
          <a:p>
            <a:pPr algn="just"/>
            <a:r>
              <a:rPr lang="en-US" altLang="zh-TW" sz="3200" dirty="0"/>
              <a:t>Fig. 7: Training history for </a:t>
            </a:r>
            <a:r>
              <a:rPr lang="en-US" altLang="zh-TW" sz="3200" dirty="0" err="1"/>
              <a:t>ResNet</a:t>
            </a:r>
            <a:r>
              <a:rPr lang="en-US" altLang="zh-TW" sz="3200" dirty="0"/>
              <a:t> in ternary classification without transfer learning.</a:t>
            </a:r>
            <a:endParaRPr lang="en-US" sz="3200" dirty="0">
              <a:latin typeface="Arial" panose="020B0604020202020204" pitchFamily="34" charset="0"/>
              <a:cs typeface="Arial" panose="020B0604020202020204" pitchFamily="34" charset="0"/>
            </a:endParaRPr>
          </a:p>
        </p:txBody>
      </p:sp>
      <p:sp>
        <p:nvSpPr>
          <p:cNvPr id="44" name="TextBox 21"/>
          <p:cNvSpPr txBox="1"/>
          <p:nvPr/>
        </p:nvSpPr>
        <p:spPr>
          <a:xfrm>
            <a:off x="36347400" y="21879134"/>
            <a:ext cx="6653463" cy="1569660"/>
          </a:xfrm>
          <a:prstGeom prst="rect">
            <a:avLst/>
          </a:prstGeom>
          <a:noFill/>
        </p:spPr>
        <p:txBody>
          <a:bodyPr wrap="square" rtlCol="0">
            <a:spAutoFit/>
          </a:bodyPr>
          <a:lstStyle/>
          <a:p>
            <a:pPr algn="just"/>
            <a:r>
              <a:rPr lang="en-US" altLang="zh-TW" sz="3200" dirty="0"/>
              <a:t>Fig. 8: Confusion matrix of testing data for </a:t>
            </a:r>
            <a:r>
              <a:rPr lang="en-US" altLang="zh-TW" sz="3200" dirty="0" err="1"/>
              <a:t>ResNet</a:t>
            </a:r>
            <a:r>
              <a:rPr lang="en-US" altLang="zh-TW" sz="3200" dirty="0"/>
              <a:t> in ternary classification without transfer learning.</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15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1164</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vhasti@purdue.edu</dc:creator>
  <cp:lastModifiedBy>Hasti, Veeraraghava Raju</cp:lastModifiedBy>
  <cp:revision>30</cp:revision>
  <dcterms:created xsi:type="dcterms:W3CDTF">2023-11-23T00:48:38Z</dcterms:created>
  <dcterms:modified xsi:type="dcterms:W3CDTF">2023-11-29T14:24:21Z</dcterms:modified>
</cp:coreProperties>
</file>