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59" r:id="rId4"/>
    <p:sldId id="260" r:id="rId5"/>
    <p:sldId id="261" r:id="rId6"/>
    <p:sldId id="270" r:id="rId7"/>
    <p:sldId id="262" r:id="rId8"/>
    <p:sldId id="263" r:id="rId9"/>
    <p:sldId id="264" r:id="rId10"/>
    <p:sldId id="265" r:id="rId11"/>
    <p:sldId id="277" r:id="rId12"/>
    <p:sldId id="266" r:id="rId13"/>
    <p:sldId id="271" r:id="rId14"/>
    <p:sldId id="274" r:id="rId15"/>
    <p:sldId id="268" r:id="rId16"/>
    <p:sldId id="276" r:id="rId17"/>
    <p:sldId id="267" r:id="rId18"/>
    <p:sldId id="269" r:id="rId19"/>
    <p:sldId id="272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715"/>
  </p:normalViewPr>
  <p:slideViewPr>
    <p:cSldViewPr>
      <p:cViewPr>
        <p:scale>
          <a:sx n="95" d="100"/>
          <a:sy n="95" d="100"/>
        </p:scale>
        <p:origin x="2024" y="6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162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71E8B-CBC4-4F46-9009-16F7B64971AC}" type="datetimeFigureOut">
              <a:rPr lang="en-US" smtClean="0"/>
              <a:t>2/23/19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304FE-BDDE-4682-85C9-421A63DE1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90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492875"/>
            <a:ext cx="1143000" cy="365125"/>
          </a:xfrm>
        </p:spPr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2971800"/>
            <a:ext cx="5486400" cy="566738"/>
          </a:xfrm>
        </p:spPr>
        <p:txBody>
          <a:bodyPr anchor="b">
            <a:normAutofit/>
          </a:bodyPr>
          <a:lstStyle>
            <a:lvl1pPr algn="l"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35385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091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15F4EE-4C8E-4E94-9DAB-BD344BA61A02}" type="datetimeFigureOut">
              <a:rPr lang="en-US" smtClean="0"/>
              <a:t>2/23/19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3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15F4EE-4C8E-4E94-9DAB-BD344BA61A02}" type="datetimeFigureOut">
              <a:rPr lang="en-US" smtClean="0"/>
              <a:t>2/23/19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23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15F4EE-4C8E-4E94-9DAB-BD344BA61A02}" type="datetimeFigureOut">
              <a:rPr lang="en-US" smtClean="0"/>
              <a:t>2/23/19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4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15F4EE-4C8E-4E94-9DAB-BD344BA61A02}" type="datetimeFigureOut">
              <a:rPr lang="en-US" smtClean="0"/>
              <a:t>2/23/19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20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15F4EE-4C8E-4E94-9DAB-BD344BA61A02}" type="datetimeFigureOut">
              <a:rPr lang="en-US" smtClean="0"/>
              <a:t>2/23/19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39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15F4EE-4C8E-4E94-9DAB-BD344BA61A02}" type="datetimeFigureOut">
              <a:rPr lang="en-US" smtClean="0"/>
              <a:t>2/23/19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0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15F4EE-4C8E-4E94-9DAB-BD344BA61A02}" type="datetimeFigureOut">
              <a:rPr lang="en-US" smtClean="0"/>
              <a:t>2/23/19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02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15F4EE-4C8E-4E94-9DAB-BD344BA61A02}" type="datetimeFigureOut">
              <a:rPr lang="en-US" smtClean="0"/>
              <a:t>2/23/19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81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15F4EE-4C8E-4E94-9DAB-BD344BA61A02}" type="datetimeFigureOut">
              <a:rPr lang="en-US" smtClean="0"/>
              <a:t>2/23/19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2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15F4EE-4C8E-4E94-9DAB-BD344BA61A02}" type="datetimeFigureOut">
              <a:rPr lang="en-US" smtClean="0"/>
              <a:t>2/23/19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29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533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accent2"/>
                </a:solidFill>
              </a:defRPr>
            </a:lvl1pPr>
          </a:lstStyle>
          <a:p>
            <a:fld id="{E5D3ACF4-CC48-4AE1-B7A7-4A5EEB9DF3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40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2"/>
        </a:buClr>
        <a:buSzPct val="75000"/>
        <a:buFont typeface="Wingdings" pitchFamily="2" charset="2"/>
        <a:buChar char="Ø"/>
        <a:defRPr sz="32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m-selig.ae.illinois.edu/ads/coord_database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eb.mit.edu/drela/Public/papers/xfoil_sv.pdf" TargetMode="External"/><Relationship Id="rId2" Type="http://schemas.openxmlformats.org/officeDocument/2006/relationships/hyperlink" Target="http://web.mit.edu/drela/Public/web/xfoil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vcl.ncsu.ed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438400"/>
            <a:ext cx="6400800" cy="1100138"/>
          </a:xfrm>
        </p:spPr>
        <p:txBody>
          <a:bodyPr>
            <a:noAutofit/>
          </a:bodyPr>
          <a:lstStyle/>
          <a:p>
            <a:r>
              <a:rPr lang="en-US" sz="3200" dirty="0"/>
              <a:t>MAE 253: Experimental Aero 1</a:t>
            </a:r>
            <a:br>
              <a:rPr lang="en-US" sz="3200" dirty="0"/>
            </a:br>
            <a:r>
              <a:rPr lang="en-US" sz="3200" dirty="0"/>
              <a:t>Introduction to </a:t>
            </a:r>
            <a:r>
              <a:rPr lang="en-US" sz="3200" dirty="0" err="1"/>
              <a:t>Xfoil</a:t>
            </a:r>
            <a:endParaRPr lang="en-US" sz="3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3538538"/>
            <a:ext cx="5486400" cy="804862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Pranav Hosangadi</a:t>
            </a:r>
          </a:p>
          <a:p>
            <a:r>
              <a:rPr lang="en-US" sz="2400" dirty="0"/>
              <a:t>Feb 26-28, 2019</a:t>
            </a:r>
          </a:p>
        </p:txBody>
      </p:sp>
    </p:spTree>
    <p:extLst>
      <p:ext uri="{BB962C8B-B14F-4D97-AF65-F5344CB8AC3E}">
        <p14:creationId xmlns:p14="http://schemas.microsoft.com/office/powerpoint/2010/main" val="3112532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56E5B-19F0-2945-AD69-6F9A288FB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operating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98E6E-622B-B942-A2C3-688694AB3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OPER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ALFA 5</a:t>
            </a:r>
          </a:p>
          <a:p>
            <a:pPr lvl="2"/>
            <a:r>
              <a:rPr lang="en-US" dirty="0"/>
              <a:t>What’s in the output window?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280FEC-746C-A845-873A-54B9409E97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590800"/>
            <a:ext cx="53340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836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56E5B-19F0-2945-AD69-6F9A288FB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operating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98E6E-622B-B942-A2C3-688694AB3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OPER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INIT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ASEQ 0 25 1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INIT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ASEQ 0 -10 -1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PACC</a:t>
            </a:r>
          </a:p>
        </p:txBody>
      </p:sp>
    </p:spTree>
    <p:extLst>
      <p:ext uri="{BB962C8B-B14F-4D97-AF65-F5344CB8AC3E}">
        <p14:creationId xmlns:p14="http://schemas.microsoft.com/office/powerpoint/2010/main" val="457552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6C752-15AF-0C47-B5F8-C799A518A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OPER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8668A-2EDC-864C-8323-621A82A3B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CPX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CPV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VPLO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DUMP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CPWR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VPAR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XTR</a:t>
            </a:r>
          </a:p>
        </p:txBody>
      </p:sp>
    </p:spTree>
    <p:extLst>
      <p:ext uri="{BB962C8B-B14F-4D97-AF65-F5344CB8AC3E}">
        <p14:creationId xmlns:p14="http://schemas.microsoft.com/office/powerpoint/2010/main" val="2299650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DCDEC-8015-DF42-82FC-631AAF828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Viewing </a:t>
            </a:r>
            <a:r>
              <a:rPr lang="en-US" dirty="0" err="1"/>
              <a:t>polars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3B0ED-4DD1-014C-ACD2-4CF937147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Polar file format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pplot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dirty="0"/>
              <a:t>Cl vs Cd polar, drag bucket</a:t>
            </a:r>
          </a:p>
          <a:p>
            <a:pPr lvl="1"/>
            <a:r>
              <a:rPr lang="en-US" dirty="0"/>
              <a:t>Cl vs alfa</a:t>
            </a:r>
          </a:p>
          <a:p>
            <a:pPr lvl="1"/>
            <a:r>
              <a:rPr lang="en-US" dirty="0"/>
              <a:t>Cm vs alfa</a:t>
            </a:r>
          </a:p>
          <a:p>
            <a:r>
              <a:rPr lang="en-US" dirty="0"/>
              <a:t>Reading polar files in MATLAB</a:t>
            </a:r>
          </a:p>
        </p:txBody>
      </p:sp>
    </p:spTree>
    <p:extLst>
      <p:ext uri="{BB962C8B-B14F-4D97-AF65-F5344CB8AC3E}">
        <p14:creationId xmlns:p14="http://schemas.microsoft.com/office/powerpoint/2010/main" val="37963602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06F39-D124-E447-A2A8-13E2C25F7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Automating </a:t>
            </a:r>
            <a:r>
              <a:rPr lang="en-US" dirty="0" err="1"/>
              <a:t>Xfoil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921E3-7721-6147-8A7D-C22648349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xfoil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&lt;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script.txt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/>
              <a:t>What’s in </a:t>
            </a:r>
            <a:r>
              <a:rPr lang="en-US" dirty="0" err="1"/>
              <a:t>script.txt</a:t>
            </a:r>
            <a:r>
              <a:rPr lang="en-US" dirty="0"/>
              <a:t>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C00679-69B6-204F-904A-22B56807E4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71" t="7230" r="7771" b="24482"/>
          <a:stretch/>
        </p:blipFill>
        <p:spPr>
          <a:xfrm>
            <a:off x="914400" y="2294965"/>
            <a:ext cx="7315200" cy="4258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412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ECD85-A8D0-2945-BA7C-EDB686490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NACA 2412 run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6E7CD-7213-044F-82F2-1CA0A5F35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Let’s try again with a cambered airfoil</a:t>
            </a:r>
          </a:p>
          <a:p>
            <a:r>
              <a:rPr lang="en-US" dirty="0"/>
              <a:t>Create a file called script_2412.txt</a:t>
            </a:r>
          </a:p>
          <a:p>
            <a:r>
              <a:rPr lang="en-US" dirty="0"/>
              <a:t>Copy each </a:t>
            </a:r>
            <a:r>
              <a:rPr lang="en-US" dirty="0" err="1"/>
              <a:t>xfoil</a:t>
            </a:r>
            <a:r>
              <a:rPr lang="en-US" dirty="0"/>
              <a:t> command to script_2412.txt</a:t>
            </a:r>
          </a:p>
          <a:p>
            <a:pPr lvl="1"/>
            <a:r>
              <a:rPr lang="en-US" dirty="0"/>
              <a:t>Including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&lt;enter&gt;</a:t>
            </a:r>
          </a:p>
        </p:txBody>
      </p:sp>
    </p:spTree>
    <p:extLst>
      <p:ext uri="{BB962C8B-B14F-4D97-AF65-F5344CB8AC3E}">
        <p14:creationId xmlns:p14="http://schemas.microsoft.com/office/powerpoint/2010/main" val="535165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ECD85-A8D0-2945-BA7C-EDB686490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NACA 2412 run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6E7CD-7213-044F-82F2-1CA0A5F35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Alpha range: -5 to 24 </a:t>
            </a:r>
            <a:r>
              <a:rPr lang="en-US" dirty="0" err="1"/>
              <a:t>deg</a:t>
            </a:r>
            <a:endParaRPr lang="en-US" dirty="0"/>
          </a:p>
          <a:p>
            <a:r>
              <a:rPr lang="en-US" dirty="0"/>
              <a:t>Re = 1M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Useful commands: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NACA, PPAR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OPER, VISC, ITER, INIT, PACC, ASEQ</a:t>
            </a:r>
          </a:p>
          <a:p>
            <a:r>
              <a:rPr lang="en-US" dirty="0"/>
              <a:t>Check results in </a:t>
            </a:r>
            <a:r>
              <a:rPr lang="en-US" dirty="0" err="1"/>
              <a:t>pplot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451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7972A-BC50-794C-A805-574568618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Loading custom airfoils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1BF97-722C-1543-A23C-BEB35D682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Input format: </a:t>
            </a:r>
          </a:p>
          <a:p>
            <a:pPr lvl="1"/>
            <a:r>
              <a:rPr lang="en-US" dirty="0"/>
              <a:t>x-coordinate | y-coordinate</a:t>
            </a:r>
          </a:p>
          <a:p>
            <a:pPr lvl="1"/>
            <a:r>
              <a:rPr lang="en-US" dirty="0"/>
              <a:t>TE to LE US, LE to TE LS.</a:t>
            </a:r>
          </a:p>
          <a:p>
            <a:endParaRPr lang="en-US" dirty="0">
              <a:hlinkClick r:id="rId2"/>
            </a:endParaRPr>
          </a:p>
          <a:p>
            <a:endParaRPr lang="en-US" dirty="0">
              <a:hlinkClick r:id="rId2"/>
            </a:endParaRPr>
          </a:p>
          <a:p>
            <a:endParaRPr lang="en-US" dirty="0">
              <a:hlinkClick r:id="rId2"/>
            </a:endParaRPr>
          </a:p>
          <a:p>
            <a:r>
              <a:rPr lang="en-US" dirty="0">
                <a:hlinkClick r:id="rId2"/>
              </a:rPr>
              <a:t>http://m-selig.ae.illinois.edu/ads/coord_database.html</a:t>
            </a:r>
            <a:endParaRPr lang="en-US" dirty="0"/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LOAD sd7003.dat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82743C-73A9-0348-9315-57815A02B5C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40000" r="9286" b="41429"/>
          <a:stretch/>
        </p:blipFill>
        <p:spPr>
          <a:xfrm>
            <a:off x="984738" y="2667000"/>
            <a:ext cx="7702062" cy="137160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D7F9B81-D73D-C24B-BA88-74DAC37AA5C8}"/>
              </a:ext>
            </a:extLst>
          </p:cNvPr>
          <p:cNvCxnSpPr>
            <a:cxnSpLocks/>
            <a:stCxn id="5" idx="3"/>
          </p:cNvCxnSpPr>
          <p:nvPr/>
        </p:nvCxnSpPr>
        <p:spPr>
          <a:xfrm flipV="1">
            <a:off x="8686800" y="3048000"/>
            <a:ext cx="76200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F0A3652-E9D2-B54E-B5A8-C0AD07B84963}"/>
              </a:ext>
            </a:extLst>
          </p:cNvPr>
          <p:cNvCxnSpPr/>
          <p:nvPr/>
        </p:nvCxnSpPr>
        <p:spPr>
          <a:xfrm flipH="1" flipV="1">
            <a:off x="7924800" y="3048000"/>
            <a:ext cx="8001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2006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80839-8251-7A45-8F87-FFCFBBEE1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airfoil run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1298E-3F58-274E-82B1-7498365B8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Instead of using the NACA 2412 airfoil, let’s use the sd7003 airfoil from Prof. Selig’s website.</a:t>
            </a:r>
          </a:p>
          <a:p>
            <a:r>
              <a:rPr lang="en-US" dirty="0"/>
              <a:t>Change the script we created for NACA 2412, create script_sd7003.dat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xfoil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&lt; script_sd7003.dat</a:t>
            </a:r>
          </a:p>
          <a:p>
            <a:r>
              <a:rPr lang="en-US" dirty="0"/>
              <a:t>Check results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3215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60CB0-10DD-F647-B5D8-2F73A05A1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Comparing to experiment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483F80-D8E3-0B46-A79A-5752A013504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Overpredicts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𝑠𝑡𝑎𝑙𝑙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 err="1"/>
                  <a:t>Underpredicts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483F80-D8E3-0B46-A79A-5752A01350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0" t="-11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FC15E475-FF6C-3A4F-8952-B2C6E03D02C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167" t="14703" r="2500"/>
          <a:stretch/>
        </p:blipFill>
        <p:spPr>
          <a:xfrm>
            <a:off x="457200" y="2514600"/>
            <a:ext cx="8534400" cy="309443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BD7E43B-0010-8640-B025-F07C82009249}"/>
              </a:ext>
            </a:extLst>
          </p:cNvPr>
          <p:cNvSpPr/>
          <p:nvPr/>
        </p:nvSpPr>
        <p:spPr>
          <a:xfrm>
            <a:off x="762000" y="5410200"/>
            <a:ext cx="7924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Comparison of airfoil analysis techniques (XFOIL vs. RANS CFD vs. Wind Tunnel) for the DU21 A17 airfoil with a Reynolds number of 1x10</a:t>
            </a:r>
            <a:r>
              <a:rPr lang="en-US" baseline="30000" dirty="0"/>
              <a:t>6</a:t>
            </a:r>
            <a:endParaRPr lang="en-US" dirty="0"/>
          </a:p>
          <a:p>
            <a:r>
              <a:rPr lang="en-US" dirty="0"/>
              <a:t>Source: Barrett, Ryan and Ning, Andrew, “Comparison of Airfoil </a:t>
            </a:r>
            <a:r>
              <a:rPr lang="en-US" dirty="0" err="1"/>
              <a:t>Precomputational</a:t>
            </a:r>
            <a:r>
              <a:rPr lang="en-US" dirty="0"/>
              <a:t> Analysis Methods for Optimization of Wind Turbine Blades” (2016). All Faculty Publications. 1671. https://</a:t>
            </a:r>
            <a:r>
              <a:rPr lang="en-US" dirty="0" err="1"/>
              <a:t>scholarsarchive.byu.edu</a:t>
            </a:r>
            <a:r>
              <a:rPr lang="en-US" dirty="0"/>
              <a:t>/</a:t>
            </a:r>
            <a:r>
              <a:rPr lang="en-US" dirty="0" err="1"/>
              <a:t>facpub</a:t>
            </a:r>
            <a:r>
              <a:rPr lang="en-US" dirty="0"/>
              <a:t>/1671</a:t>
            </a:r>
          </a:p>
        </p:txBody>
      </p:sp>
    </p:spTree>
    <p:extLst>
      <p:ext uri="{BB962C8B-B14F-4D97-AF65-F5344CB8AC3E}">
        <p14:creationId xmlns:p14="http://schemas.microsoft.com/office/powerpoint/2010/main" val="1907711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err="1"/>
              <a:t>Xfoil</a:t>
            </a:r>
            <a:r>
              <a:rPr lang="en-US" dirty="0"/>
              <a:t>?</a:t>
            </a:r>
          </a:p>
          <a:p>
            <a:r>
              <a:rPr lang="en-US" dirty="0"/>
              <a:t>Installation problems?</a:t>
            </a:r>
          </a:p>
          <a:p>
            <a:r>
              <a:rPr lang="en-US" dirty="0"/>
              <a:t>Typical analysis workflow</a:t>
            </a:r>
          </a:p>
          <a:p>
            <a:pPr lvl="1"/>
            <a:r>
              <a:rPr lang="en-US" dirty="0"/>
              <a:t>NACA airfoil</a:t>
            </a:r>
          </a:p>
          <a:p>
            <a:pPr lvl="1"/>
            <a:r>
              <a:rPr lang="en-US" dirty="0"/>
              <a:t>Custom airfoil</a:t>
            </a:r>
          </a:p>
          <a:p>
            <a:pPr lvl="1"/>
            <a:r>
              <a:rPr lang="en-US" dirty="0"/>
              <a:t>Plotting results</a:t>
            </a:r>
          </a:p>
          <a:p>
            <a:r>
              <a:rPr lang="en-US" dirty="0"/>
              <a:t>Automation</a:t>
            </a:r>
          </a:p>
          <a:p>
            <a:r>
              <a:rPr lang="en-US" dirty="0"/>
              <a:t>Comparing with experiments</a:t>
            </a:r>
          </a:p>
        </p:txBody>
      </p:sp>
    </p:spTree>
    <p:extLst>
      <p:ext uri="{BB962C8B-B14F-4D97-AF65-F5344CB8AC3E}">
        <p14:creationId xmlns:p14="http://schemas.microsoft.com/office/powerpoint/2010/main" val="6243716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4C8D1-EA12-984B-B8B3-CEC513333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470405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4A7E8-540F-3C46-B9E3-9C40766EB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2025F-D28B-574D-B0BA-596E8F012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Xfoil</a:t>
            </a:r>
            <a:r>
              <a:rPr lang="en-US" dirty="0"/>
              <a:t> is an open-source Fortran code written by Prof. Mark </a:t>
            </a:r>
            <a:r>
              <a:rPr lang="en-US" dirty="0" err="1"/>
              <a:t>Drela</a:t>
            </a:r>
            <a:r>
              <a:rPr lang="en-US" dirty="0"/>
              <a:t> and Harold </a:t>
            </a:r>
            <a:r>
              <a:rPr lang="en-US" dirty="0" err="1"/>
              <a:t>Youngren</a:t>
            </a:r>
            <a:endParaRPr lang="en-US" dirty="0"/>
          </a:p>
          <a:p>
            <a:r>
              <a:rPr lang="en-US" dirty="0">
                <a:hlinkClick r:id="rId2"/>
              </a:rPr>
              <a:t>http://web.mit.edu/drela/Public/web/xfoil/</a:t>
            </a:r>
            <a:endParaRPr lang="en-US" dirty="0"/>
          </a:p>
          <a:p>
            <a:r>
              <a:rPr lang="en-US" dirty="0"/>
              <a:t>Subsonic airfoil design / analysis</a:t>
            </a:r>
          </a:p>
          <a:p>
            <a:r>
              <a:rPr lang="en-US" dirty="0"/>
              <a:t>Some capabilities: Inviscid, viscous analysis, airfoil design (direct and inverse)</a:t>
            </a:r>
          </a:p>
          <a:p>
            <a:pPr lvl="1"/>
            <a:r>
              <a:rPr lang="en-US" dirty="0"/>
              <a:t>Create airfoil </a:t>
            </a:r>
            <a:r>
              <a:rPr lang="en-US" dirty="0" err="1"/>
              <a:t>polars</a:t>
            </a:r>
            <a:endParaRPr lang="en-US" dirty="0"/>
          </a:p>
          <a:p>
            <a:pPr lvl="1"/>
            <a:r>
              <a:rPr lang="en-US" dirty="0" err="1"/>
              <a:t>Cp</a:t>
            </a:r>
            <a:r>
              <a:rPr lang="en-US" dirty="0"/>
              <a:t> distributions</a:t>
            </a:r>
          </a:p>
          <a:p>
            <a:pPr lvl="1"/>
            <a:r>
              <a:rPr lang="en-US" dirty="0"/>
              <a:t>Simple BL calculations</a:t>
            </a:r>
          </a:p>
          <a:p>
            <a:r>
              <a:rPr lang="en-US" dirty="0"/>
              <a:t>Interactive or through a script</a:t>
            </a:r>
          </a:p>
          <a:p>
            <a:r>
              <a:rPr lang="en-US" dirty="0"/>
              <a:t>Good “sanity check” for experimental data</a:t>
            </a:r>
          </a:p>
          <a:p>
            <a:r>
              <a:rPr lang="en-US" dirty="0">
                <a:hlinkClick r:id="rId3"/>
              </a:rPr>
              <a:t>http://web.mit.edu/drela/Public/papers/xfoil_sv.pdf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390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2F7EF-F8C3-2849-A5A0-25122676D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Installation problems?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3632F-9B1E-2D46-8293-341990774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to </a:t>
            </a:r>
            <a:r>
              <a:rPr lang="en-US" dirty="0">
                <a:hlinkClick r:id="rId2"/>
              </a:rPr>
              <a:t>https://vcl.ncsu.edu</a:t>
            </a:r>
            <a:endParaRPr lang="en-US" dirty="0"/>
          </a:p>
          <a:p>
            <a:r>
              <a:rPr lang="en-US" dirty="0"/>
              <a:t>Create a new Windows reservation</a:t>
            </a:r>
          </a:p>
          <a:p>
            <a:r>
              <a:rPr lang="en-US" dirty="0"/>
              <a:t>Download </a:t>
            </a:r>
            <a:r>
              <a:rPr lang="en-US" dirty="0" err="1"/>
              <a:t>xfoil</a:t>
            </a:r>
            <a:r>
              <a:rPr lang="en-US" dirty="0"/>
              <a:t> for Windows, extract to C:\Users\&lt;you&gt;\Downloads\XFOIL6.99</a:t>
            </a:r>
          </a:p>
          <a:p>
            <a:r>
              <a:rPr lang="en-US" dirty="0"/>
              <a:t>Add “</a:t>
            </a:r>
            <a:r>
              <a:rPr lang="en-US" sz="2800" dirty="0"/>
              <a:t>C:\Users\&lt;you&gt;\Downloads\XFOIL6.99</a:t>
            </a:r>
            <a:r>
              <a:rPr lang="en-US" dirty="0"/>
              <a:t>” to path </a:t>
            </a:r>
          </a:p>
          <a:p>
            <a:r>
              <a:rPr lang="en-US" dirty="0"/>
              <a:t>See a TA during office hours</a:t>
            </a:r>
          </a:p>
        </p:txBody>
      </p:sp>
    </p:spTree>
    <p:extLst>
      <p:ext uri="{BB962C8B-B14F-4D97-AF65-F5344CB8AC3E}">
        <p14:creationId xmlns:p14="http://schemas.microsoft.com/office/powerpoint/2010/main" val="1359836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07F7D-BB59-A94A-ABE5-4DC29F79A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Xfoil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9CFA9-31C8-3D4D-9B58-97CF8BDF3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Working directory</a:t>
            </a:r>
          </a:p>
          <a:p>
            <a:pPr lvl="1"/>
            <a:r>
              <a:rPr lang="en-US" dirty="0" err="1"/>
              <a:t>Xfoil</a:t>
            </a:r>
            <a:r>
              <a:rPr lang="en-US" dirty="0"/>
              <a:t> reads/writes in this directory unless you enter the full path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cd</a:t>
            </a:r>
            <a:r>
              <a:rPr lang="en-US" dirty="0"/>
              <a:t> (Win)</a:t>
            </a:r>
          </a:p>
          <a:p>
            <a:pPr lvl="1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pwd</a:t>
            </a:r>
            <a:r>
              <a:rPr lang="en-US" dirty="0"/>
              <a:t> (UNIX)</a:t>
            </a:r>
          </a:p>
          <a:p>
            <a:r>
              <a:rPr lang="en-US" dirty="0"/>
              <a:t>Open command prompt / terminal, navigate to your working directory 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cd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working_dir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/>
              <a:t>(Win &amp; UNIX)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xfoil</a:t>
            </a:r>
            <a:r>
              <a:rPr lang="en-US" dirty="0"/>
              <a:t>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?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 shows the list of commands you can give </a:t>
            </a:r>
            <a:r>
              <a:rPr lang="en-US" dirty="0" err="1">
                <a:sym typeface="Wingdings" pitchFamily="2" charset="2"/>
              </a:rPr>
              <a:t>xfoil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400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5B4C9-1702-6049-9355-304B661FE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commands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CAAD8-2FCF-E64C-8048-30747D2A9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1-4 letter commands</a:t>
            </a:r>
          </a:p>
          <a:p>
            <a:r>
              <a:rPr lang="en-US" dirty="0"/>
              <a:t>Some commands take arguments</a:t>
            </a:r>
          </a:p>
          <a:p>
            <a:pPr lvl="1"/>
            <a:r>
              <a:rPr lang="en-US" dirty="0"/>
              <a:t>“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</a:t>
            </a:r>
            <a:r>
              <a:rPr lang="en-US" dirty="0"/>
              <a:t>”: Expects a real number</a:t>
            </a:r>
          </a:p>
          <a:p>
            <a:pPr lvl="1"/>
            <a:r>
              <a:rPr lang="en-US" dirty="0"/>
              <a:t>“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/>
              <a:t>”: Expects an integer</a:t>
            </a:r>
          </a:p>
          <a:p>
            <a:pPr lvl="1"/>
            <a:r>
              <a:rPr lang="en-US" dirty="0"/>
              <a:t>“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</a:t>
            </a:r>
            <a:r>
              <a:rPr lang="en-US" dirty="0"/>
              <a:t>”: Expects a file name</a:t>
            </a:r>
          </a:p>
          <a:p>
            <a:pPr lvl="1"/>
            <a:r>
              <a:rPr lang="en-US" dirty="0"/>
              <a:t>“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dirty="0"/>
              <a:t>”: Expects a string</a:t>
            </a:r>
          </a:p>
          <a:p>
            <a:r>
              <a:rPr lang="en-US" dirty="0"/>
              <a:t>“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dirty="0"/>
              <a:t>” before a command: Drill down menu</a:t>
            </a:r>
          </a:p>
          <a:p>
            <a:pPr lvl="1"/>
            <a:r>
              <a:rPr lang="en-US" dirty="0"/>
              <a:t>“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dirty="0"/>
              <a:t>” is not a part of the command</a:t>
            </a:r>
          </a:p>
          <a:p>
            <a:r>
              <a:rPr lang="en-US" dirty="0"/>
              <a:t>Give commands in one line or multiple lines</a:t>
            </a:r>
          </a:p>
          <a:p>
            <a:r>
              <a:rPr lang="en-US" dirty="0"/>
              <a:t>Commands are not case-sensitive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383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72457-911E-7A47-9728-B3509B5F0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Loading a NACA airfoil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29052-914C-A449-A7E9-FCD6CFA8B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Xfoil</a:t>
            </a:r>
            <a:r>
              <a:rPr lang="en-US" dirty="0"/>
              <a:t> can generate NACA 4- or 5-digit airfoil profiles from the equations</a:t>
            </a:r>
          </a:p>
          <a:p>
            <a:r>
              <a:rPr lang="en-US" dirty="0"/>
              <a:t>NACA 4-digit airfoils:</a:t>
            </a:r>
            <a:br>
              <a:rPr lang="en-US" sz="2400" dirty="0"/>
            </a:br>
            <a:r>
              <a:rPr lang="en-US" sz="2400" dirty="0">
                <a:sym typeface="Wingdings" pitchFamily="2" charset="2"/>
              </a:rPr>
              <a:t>e.g.: NACA 0012 (symmetric) or NACA 2412 (cambered)</a:t>
            </a:r>
            <a:endParaRPr lang="en-US" sz="2400" dirty="0"/>
          </a:p>
          <a:p>
            <a:r>
              <a:rPr lang="en-US" sz="2400" dirty="0"/>
              <a:t>NACA </a:t>
            </a:r>
            <a:r>
              <a:rPr lang="en-US" sz="2400" dirty="0" err="1"/>
              <a:t>mpT</a:t>
            </a:r>
            <a:r>
              <a:rPr lang="en-US" sz="2400" dirty="0"/>
              <a:t> </a:t>
            </a:r>
            <a:r>
              <a:rPr lang="en-US" sz="2400" dirty="0">
                <a:sym typeface="Wingdings" pitchFamily="2" charset="2"/>
              </a:rPr>
              <a:t> Generates a NACA airfoil. </a:t>
            </a:r>
            <a:br>
              <a:rPr lang="en-US" sz="2400" dirty="0">
                <a:sym typeface="Wingdings" pitchFamily="2" charset="2"/>
              </a:rPr>
            </a:br>
            <a:r>
              <a:rPr lang="en-US" sz="2400" dirty="0">
                <a:sym typeface="Wingdings" pitchFamily="2" charset="2"/>
              </a:rPr>
              <a:t>	m = maximum camber as % chord (1 digit)</a:t>
            </a:r>
            <a:br>
              <a:rPr lang="en-US" sz="2400" dirty="0">
                <a:sym typeface="Wingdings" pitchFamily="2" charset="2"/>
              </a:rPr>
            </a:br>
            <a:r>
              <a:rPr lang="en-US" sz="2400" dirty="0">
                <a:sym typeface="Wingdings" pitchFamily="2" charset="2"/>
              </a:rPr>
              <a:t>	p = location of max. camber / chord * 10 (1 digit)</a:t>
            </a:r>
            <a:br>
              <a:rPr lang="en-US" sz="2400" dirty="0">
                <a:sym typeface="Wingdings" pitchFamily="2" charset="2"/>
              </a:rPr>
            </a:br>
            <a:r>
              <a:rPr lang="en-US" sz="2400" dirty="0">
                <a:sym typeface="Wingdings" pitchFamily="2" charset="2"/>
              </a:rPr>
              <a:t>	T = Maximum thickness as % of chord (2 digits)</a:t>
            </a:r>
          </a:p>
          <a:p>
            <a:endParaRPr lang="en-US" dirty="0">
              <a:sym typeface="Wingdings" pitchFamily="2" charset="2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F5A73C-0144-DD43-BC43-5963BBB4245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29" t="38571" r="8214" b="41429"/>
          <a:stretch/>
        </p:blipFill>
        <p:spPr>
          <a:xfrm>
            <a:off x="957943" y="4800600"/>
            <a:ext cx="7347857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978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2D198-1C70-EE45-8F25-0289D2172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up geometry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4AE8F-1C27-DB4A-86D6-12FE41344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loading, check geometry </a:t>
            </a:r>
          </a:p>
          <a:p>
            <a:pPr lvl="1"/>
            <a:r>
              <a:rPr lang="en-US" dirty="0"/>
              <a:t>sharp angles between panels</a:t>
            </a:r>
          </a:p>
          <a:p>
            <a:pPr lvl="1"/>
            <a:r>
              <a:rPr lang="en-US" dirty="0"/>
              <a:t>coarse distribution of panels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PPAR</a:t>
            </a:r>
            <a:r>
              <a:rPr lang="en-US" dirty="0"/>
              <a:t>: Increase number of panels, distribution of panels, etc.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 250</a:t>
            </a:r>
          </a:p>
          <a:p>
            <a:pPr lvl="1"/>
            <a:endParaRPr lang="en-US" dirty="0"/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PANE</a:t>
            </a:r>
            <a:r>
              <a:rPr lang="en-US" dirty="0"/>
              <a:t>: smoother airfoil if sharp angles</a:t>
            </a:r>
          </a:p>
        </p:txBody>
      </p:sp>
    </p:spTree>
    <p:extLst>
      <p:ext uri="{BB962C8B-B14F-4D97-AF65-F5344CB8AC3E}">
        <p14:creationId xmlns:p14="http://schemas.microsoft.com/office/powerpoint/2010/main" val="2896883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9115A-5601-9442-BF92-8D4D9AC1A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Setting up a viscous simulation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64772-A7E6-1D42-ADBD-08D3DD504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OPER</a:t>
            </a:r>
            <a:r>
              <a:rPr lang="en-US" dirty="0"/>
              <a:t> (find operating points)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VISC 3e6</a:t>
            </a:r>
            <a:r>
              <a:rPr lang="en-US" dirty="0"/>
              <a:t> (Enable viscous mode, Re=3M)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ITER 100</a:t>
            </a:r>
            <a:r>
              <a:rPr lang="en-US" dirty="0"/>
              <a:t> (Increase number of BL iterations)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INIT</a:t>
            </a:r>
            <a:r>
              <a:rPr lang="en-US" dirty="0"/>
              <a:t> (Initialize BL solver to alpha=0)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PACC</a:t>
            </a:r>
            <a:r>
              <a:rPr lang="en-US" dirty="0"/>
              <a:t> (Save polar to file)</a:t>
            </a:r>
          </a:p>
        </p:txBody>
      </p:sp>
    </p:spTree>
    <p:extLst>
      <p:ext uri="{BB962C8B-B14F-4D97-AF65-F5344CB8AC3E}">
        <p14:creationId xmlns:p14="http://schemas.microsoft.com/office/powerpoint/2010/main" val="2184561423"/>
      </p:ext>
    </p:extLst>
  </p:cSld>
  <p:clrMapOvr>
    <a:masterClrMapping/>
  </p:clrMapOvr>
</p:sld>
</file>

<file path=ppt/theme/theme1.xml><?xml version="1.0" encoding="utf-8"?>
<a:theme xmlns:a="http://schemas.openxmlformats.org/drawingml/2006/main" name="ncsu-apa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ncsu-apa_template</Template>
  <TotalTime>4311</TotalTime>
  <Words>717</Words>
  <Application>Microsoft Macintosh PowerPoint</Application>
  <PresentationFormat>On-screen Show (4:3)</PresentationFormat>
  <Paragraphs>133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Cambria Math</vt:lpstr>
      <vt:lpstr>Consolas</vt:lpstr>
      <vt:lpstr>Wingdings</vt:lpstr>
      <vt:lpstr>ncsu-apa_template</vt:lpstr>
      <vt:lpstr>MAE 253: Experimental Aero 1 Introduction to Xfoil</vt:lpstr>
      <vt:lpstr>Outline</vt:lpstr>
      <vt:lpstr>Introduction</vt:lpstr>
      <vt:lpstr>Installation problems?</vt:lpstr>
      <vt:lpstr>Running Xfoil</vt:lpstr>
      <vt:lpstr>List of commands</vt:lpstr>
      <vt:lpstr>Loading a NACA airfoil</vt:lpstr>
      <vt:lpstr>Cleaning up geometry</vt:lpstr>
      <vt:lpstr>Setting up a viscous simulation</vt:lpstr>
      <vt:lpstr>Finding operating points</vt:lpstr>
      <vt:lpstr>Finding operating points</vt:lpstr>
      <vt:lpstr>Other OPER options</vt:lpstr>
      <vt:lpstr>Viewing polars</vt:lpstr>
      <vt:lpstr>Automating Xfoil</vt:lpstr>
      <vt:lpstr>NACA 2412 run</vt:lpstr>
      <vt:lpstr>NACA 2412 run</vt:lpstr>
      <vt:lpstr>Loading custom airfoils</vt:lpstr>
      <vt:lpstr>Load airfoil run</vt:lpstr>
      <vt:lpstr>Comparing to experiment</vt:lpstr>
      <vt:lpstr>Questions?</vt:lpstr>
    </vt:vector>
  </TitlesOfParts>
  <Company>Microsoft</Company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Shreyas Narsipur</dc:creator>
  <cp:lastModifiedBy>PHOSANG</cp:lastModifiedBy>
  <cp:revision>50</cp:revision>
  <dcterms:created xsi:type="dcterms:W3CDTF">2013-08-22T21:17:39Z</dcterms:created>
  <dcterms:modified xsi:type="dcterms:W3CDTF">2019-02-26T18:53:08Z</dcterms:modified>
</cp:coreProperties>
</file>