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0" r:id="rId4"/>
    <p:sldId id="267" r:id="rId5"/>
    <p:sldId id="270" r:id="rId6"/>
    <p:sldId id="271" r:id="rId7"/>
    <p:sldId id="26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30D4D3-54B8-47C2-8D8F-FA67BD5E8711}">
          <p14:sldIdLst>
            <p14:sldId id="256"/>
            <p14:sldId id="258"/>
            <p14:sldId id="260"/>
            <p14:sldId id="267"/>
            <p14:sldId id="270"/>
            <p14:sldId id="271"/>
            <p14:sldId id="264"/>
          </p14:sldIdLst>
        </p14:section>
        <p14:section name="Untitled Section" id="{FC30B9BE-2515-400F-B17D-9E0ADCF1C5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1B2DAF"/>
    <a:srgbClr val="281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0" autoAdjust="0"/>
    <p:restoredTop sz="94340" autoAdjust="0"/>
  </p:normalViewPr>
  <p:slideViewPr>
    <p:cSldViewPr>
      <p:cViewPr varScale="1">
        <p:scale>
          <a:sx n="119" d="100"/>
          <a:sy n="119" d="100"/>
        </p:scale>
        <p:origin x="197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4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13AE1-DFB3-44EF-A042-D5CB7C8A9742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37D80D-0366-4655-9E79-BEB49644E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9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AD9FB0-04E0-4B9E-A669-F5B948E3B7B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EA5337-7E3F-473A-AAA3-863970BA5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2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8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4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9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6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705600" y="346816"/>
            <a:ext cx="2438400" cy="60539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54864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5385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91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9BBA91-FC5F-407A-A3BB-5C00D6B63829}" type="datetime1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E0E2E1B-0835-4026-8B73-FF826491894E}" type="datetime1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2F6028-54EC-40F0-A7EB-377733B9AF2C}" type="datetime1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4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86FA76-1E96-4788-9BED-FA86EE9186FE}" type="datetime1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2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0A253F-2FD5-4C99-9A91-C95EDB92D73B}" type="datetime1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7D400B-43B5-4706-BE5C-FB5B6FA18182}" type="datetime1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C12360-DFC3-489A-9ECD-1633027B049D}" type="datetime1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0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385652-3A3D-481F-80BC-05B560676A09}" type="datetime1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94FA33-91F5-4609-BBD0-C7117AFA7C0D}" type="datetime1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5076FF-2753-4A68-BADA-9C1C45EC71B7}" type="datetime1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9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2"/>
                </a:solidFill>
              </a:defRPr>
            </a:lvl1pPr>
          </a:lstStyle>
          <a:p>
            <a:fld id="{E5D3ACF4-CC48-4AE1-B7A7-4A5EEB9DF3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0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Ø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nverging diverging nozz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173" y="1867158"/>
            <a:ext cx="2404872" cy="320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667000"/>
            <a:ext cx="6248400" cy="871538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r>
              <a:rPr lang="en-US" sz="2600" dirty="0" smtClean="0"/>
              <a:t>MAE 352 – Experimental Aerodynamics II</a:t>
            </a:r>
            <a:br>
              <a:rPr lang="en-US" sz="2600" dirty="0" smtClean="0"/>
            </a:br>
            <a:r>
              <a:rPr lang="en-US" sz="2600" dirty="0" smtClean="0"/>
              <a:t>Lab 5 – Converging-Diverging Nozzle Analysis</a:t>
            </a: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Shreyas</a:t>
            </a:r>
            <a:r>
              <a:rPr lang="en-US" dirty="0" smtClean="0"/>
              <a:t> </a:t>
            </a:r>
            <a:r>
              <a:rPr lang="en-US" dirty="0" err="1" smtClean="0"/>
              <a:t>Narsipur</a:t>
            </a:r>
            <a:endParaRPr lang="en-US" dirty="0" smtClean="0"/>
          </a:p>
          <a:p>
            <a:r>
              <a:rPr lang="en-US" dirty="0" smtClean="0"/>
              <a:t>NCSU</a:t>
            </a:r>
          </a:p>
          <a:p>
            <a:r>
              <a:rPr lang="en-US" dirty="0" smtClean="0"/>
              <a:t>March </a:t>
            </a:r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5 - Objective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5 – Theory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5 - Expectations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4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754880"/>
            <a:ext cx="6382522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Understand </a:t>
            </a:r>
            <a:r>
              <a:rPr lang="en-US" sz="2800" dirty="0"/>
              <a:t>the nozzle test rig in NCSU’s supersonic wind tunnel </a:t>
            </a:r>
            <a:r>
              <a:rPr lang="en-US" sz="2800" dirty="0" smtClean="0"/>
              <a:t>facility.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Observe the different regimes of flow in a </a:t>
            </a:r>
            <a:r>
              <a:rPr lang="en-US" sz="2800" dirty="0" smtClean="0"/>
              <a:t>converging-diverging nozzle.</a:t>
            </a:r>
          </a:p>
          <a:p>
            <a:pPr lvl="0"/>
            <a:r>
              <a:rPr lang="en-US" sz="2800" dirty="0"/>
              <a:t>Plot and study the pressure and temperature variations across the </a:t>
            </a:r>
            <a:r>
              <a:rPr lang="en-US" sz="2800" dirty="0" smtClean="0"/>
              <a:t>converging-diverging </a:t>
            </a:r>
            <a:r>
              <a:rPr lang="en-US" sz="2800" dirty="0"/>
              <a:t>nozzle from no-flow to supersonic-isentropic</a:t>
            </a:r>
            <a:r>
              <a:rPr lang="en-US" sz="2800" dirty="0" smtClean="0"/>
              <a:t> </a:t>
            </a:r>
            <a:r>
              <a:rPr lang="en-US" sz="2800" dirty="0"/>
              <a:t>flow condition.</a:t>
            </a:r>
          </a:p>
          <a:p>
            <a:pPr lvl="0"/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5 - 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7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CD-nozzles are </a:t>
            </a:r>
            <a:r>
              <a:rPr lang="en-US" sz="2000" dirty="0"/>
              <a:t>used to accelerate the fluid </a:t>
            </a:r>
            <a:r>
              <a:rPr lang="en-US" sz="2000" dirty="0" smtClean="0"/>
              <a:t>to M &gt; 1. </a:t>
            </a:r>
          </a:p>
          <a:p>
            <a:r>
              <a:rPr lang="en-US" sz="2000" dirty="0"/>
              <a:t>The back pressure (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B</a:t>
            </a:r>
            <a:r>
              <a:rPr lang="en-US" sz="2000" dirty="0"/>
              <a:t>)/ temperature (</a:t>
            </a:r>
            <a:r>
              <a:rPr lang="en-US" sz="2000" i="1" dirty="0"/>
              <a:t>T</a:t>
            </a:r>
            <a:r>
              <a:rPr lang="en-US" sz="2000" i="1" baseline="-25000" dirty="0"/>
              <a:t>B</a:t>
            </a:r>
            <a:r>
              <a:rPr lang="en-US" sz="2000" dirty="0"/>
              <a:t>) is the driving factor that determines the flow condition in the nozzle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When </a:t>
            </a:r>
            <a:r>
              <a:rPr lang="en-US" sz="2000" dirty="0" err="1"/>
              <a:t>p</a:t>
            </a:r>
            <a:r>
              <a:rPr lang="en-US" sz="2000" baseline="-25000" dirty="0" err="1"/>
              <a:t>O</a:t>
            </a:r>
            <a:r>
              <a:rPr lang="en-US" sz="2000" dirty="0"/>
              <a:t> = </a:t>
            </a:r>
            <a:r>
              <a:rPr lang="en-US" sz="2000" dirty="0" err="1"/>
              <a:t>p</a:t>
            </a:r>
            <a:r>
              <a:rPr lang="en-US" sz="2000" baseline="-25000" dirty="0" err="1"/>
              <a:t>B</a:t>
            </a:r>
            <a:r>
              <a:rPr lang="en-US" sz="2000" dirty="0"/>
              <a:t>, there is no flow through the nozzle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As 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B</a:t>
            </a:r>
            <a:r>
              <a:rPr lang="en-US" sz="2000" dirty="0"/>
              <a:t> is reduced, the Mach number at the </a:t>
            </a:r>
            <a:r>
              <a:rPr lang="en-US" sz="2000" dirty="0" smtClean="0"/>
              <a:t>throat </a:t>
            </a:r>
            <a:r>
              <a:rPr lang="en-US" sz="2000" dirty="0"/>
              <a:t>(</a:t>
            </a:r>
            <a:r>
              <a:rPr lang="en-US" sz="2000" i="1" dirty="0" err="1" smtClean="0"/>
              <a:t>p</a:t>
            </a:r>
            <a:r>
              <a:rPr lang="en-US" sz="2000" i="1" baseline="-25000" dirty="0" err="1" smtClean="0"/>
              <a:t>T</a:t>
            </a:r>
            <a:r>
              <a:rPr lang="en-US" sz="2000" dirty="0" smtClean="0"/>
              <a:t>) </a:t>
            </a:r>
            <a:r>
              <a:rPr lang="en-US" sz="2000" dirty="0"/>
              <a:t>keeps rising until the flow is chocked (</a:t>
            </a:r>
            <a:r>
              <a:rPr lang="en-US" sz="2000" i="1" dirty="0" smtClean="0"/>
              <a:t>M</a:t>
            </a:r>
            <a:r>
              <a:rPr lang="en-US" sz="2000" i="1" baseline="-25000" dirty="0" smtClean="0"/>
              <a:t>T</a:t>
            </a:r>
            <a:r>
              <a:rPr lang="en-US" sz="2000" dirty="0" smtClean="0"/>
              <a:t> </a:t>
            </a:r>
            <a:r>
              <a:rPr lang="en-US" sz="2000" dirty="0"/>
              <a:t>= 1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Beyond that point, a decrease in back pressure ratio can result in the following flow conditions:</a:t>
            </a:r>
          </a:p>
          <a:p>
            <a:pPr lvl="1"/>
            <a:r>
              <a:rPr lang="en-US" sz="1600" dirty="0"/>
              <a:t>subsonic isentropic flow (the flow decelerates after the choked </a:t>
            </a:r>
            <a:r>
              <a:rPr lang="en-US" sz="1600" dirty="0" smtClean="0"/>
              <a:t>condition)</a:t>
            </a:r>
          </a:p>
          <a:p>
            <a:pPr lvl="1"/>
            <a:r>
              <a:rPr lang="en-US" sz="1600" dirty="0" smtClean="0"/>
              <a:t>supersonic </a:t>
            </a:r>
            <a:r>
              <a:rPr lang="en-US" sz="1600" dirty="0"/>
              <a:t>non-isentropic flow (where the flow accelerates supersonically, forms a normal shock, and decelerates </a:t>
            </a:r>
            <a:r>
              <a:rPr lang="en-US" sz="1600" dirty="0" err="1"/>
              <a:t>subsonically</a:t>
            </a:r>
            <a:r>
              <a:rPr lang="en-US" sz="1600" dirty="0"/>
              <a:t> after the </a:t>
            </a:r>
            <a:r>
              <a:rPr lang="en-US" sz="1600" dirty="0" smtClean="0"/>
              <a:t>shock)</a:t>
            </a:r>
          </a:p>
          <a:p>
            <a:pPr lvl="1"/>
            <a:r>
              <a:rPr lang="en-US" sz="1600" dirty="0" smtClean="0"/>
              <a:t>supersonic </a:t>
            </a:r>
            <a:r>
              <a:rPr lang="en-US" sz="1600" dirty="0"/>
              <a:t>isentropic flow (where the flow accelerates supersonically after the choked condition).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5 -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1" r="18480" b="76489"/>
          <a:stretch/>
        </p:blipFill>
        <p:spPr bwMode="auto">
          <a:xfrm>
            <a:off x="1293411" y="5482590"/>
            <a:ext cx="385904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Users\shreya\Documents\Teaching_NCSU\MAE352_Experimental-Aero-2\Shreyas_teaching\Lab-5\pressure-ratio_CD-nozzle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7" r="23892" b="54800"/>
          <a:stretch/>
        </p:blipFill>
        <p:spPr bwMode="auto">
          <a:xfrm>
            <a:off x="5152456" y="5486400"/>
            <a:ext cx="2848544" cy="137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9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following </a:t>
            </a:r>
            <a:r>
              <a:rPr lang="en-US" sz="2400" dirty="0"/>
              <a:t>are the flow conditions that can be observed in a </a:t>
            </a:r>
            <a:r>
              <a:rPr lang="en-US" sz="2400" dirty="0" smtClean="0"/>
              <a:t>converging-diverging </a:t>
            </a:r>
            <a:r>
              <a:rPr lang="en-US" sz="2400" dirty="0"/>
              <a:t>nozzle</a:t>
            </a:r>
            <a:r>
              <a:rPr lang="en-US" sz="2400" dirty="0" smtClean="0"/>
              <a:t>,</a:t>
            </a:r>
          </a:p>
          <a:p>
            <a:pPr lvl="1"/>
            <a:r>
              <a:rPr lang="en-US" sz="1800" dirty="0"/>
              <a:t>Subsonic flow (never reaches choked condition</a:t>
            </a:r>
            <a:r>
              <a:rPr lang="en-US" sz="1800" dirty="0" smtClean="0"/>
              <a:t>).</a:t>
            </a:r>
            <a:endParaRPr lang="en-US" sz="2000" dirty="0"/>
          </a:p>
          <a:p>
            <a:pPr lvl="1"/>
            <a:r>
              <a:rPr lang="en-US" sz="1800" dirty="0"/>
              <a:t>Subsonic flow reaching choked condition, never reaching supersonic velocities (considered isentropic</a:t>
            </a:r>
            <a:r>
              <a:rPr lang="en-US" sz="1800" dirty="0" smtClean="0"/>
              <a:t>).</a:t>
            </a:r>
            <a:endParaRPr lang="en-US" sz="2000" dirty="0"/>
          </a:p>
          <a:p>
            <a:pPr lvl="1"/>
            <a:r>
              <a:rPr lang="en-US" sz="1800" dirty="0"/>
              <a:t>Subsonic flow reaching choked condition, the resulting supersonic flow results in a normal shock, then subsonic </a:t>
            </a:r>
            <a:r>
              <a:rPr lang="en-US" sz="1800" dirty="0" smtClean="0"/>
              <a:t>deceleration.</a:t>
            </a:r>
            <a:endParaRPr lang="en-US" sz="2000" dirty="0"/>
          </a:p>
          <a:p>
            <a:pPr lvl="1"/>
            <a:r>
              <a:rPr lang="en-US" sz="1800" dirty="0"/>
              <a:t>Subsonic flow reaching choked condition, the resulting supersonic flow results in a normal shock, after the nozzle (considered isentropic in the nozzle).</a:t>
            </a:r>
            <a:endParaRPr lang="en-US" sz="2000" dirty="0"/>
          </a:p>
          <a:p>
            <a:pPr lvl="1"/>
            <a:r>
              <a:rPr lang="en-US" sz="1800" dirty="0"/>
              <a:t>Over-expanded </a:t>
            </a:r>
            <a:r>
              <a:rPr lang="en-US" sz="1800" dirty="0" smtClean="0"/>
              <a:t>flow.</a:t>
            </a:r>
            <a:endParaRPr lang="en-US" sz="2000" dirty="0"/>
          </a:p>
          <a:p>
            <a:pPr lvl="1"/>
            <a:r>
              <a:rPr lang="en-US" sz="1800" dirty="0"/>
              <a:t>The flow after the choked condition is supersonic through the nozzle, and no shock is formed.</a:t>
            </a:r>
            <a:endParaRPr lang="en-US" sz="2000" dirty="0"/>
          </a:p>
          <a:p>
            <a:pPr lvl="1"/>
            <a:r>
              <a:rPr lang="en-US" sz="1800" dirty="0"/>
              <a:t>Under-expanded </a:t>
            </a:r>
            <a:r>
              <a:rPr lang="en-US" sz="1800" dirty="0" smtClean="0"/>
              <a:t>flow.</a:t>
            </a: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5 -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1" r="18480" b="76489"/>
          <a:stretch/>
        </p:blipFill>
        <p:spPr bwMode="auto">
          <a:xfrm>
            <a:off x="1293411" y="5482590"/>
            <a:ext cx="385904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shreya\Documents\Teaching_NCSU\MAE352_Experimental-Aero-2\Shreyas_teaching\Lab-5\pressure-ratio_CD-nozzle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7" r="23892" b="54800"/>
          <a:stretch/>
        </p:blipFill>
        <p:spPr bwMode="auto">
          <a:xfrm>
            <a:off x="5152456" y="5486400"/>
            <a:ext cx="2848544" cy="137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963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Using the nozzle test rig in NCSU’s supersonic wind tunnel </a:t>
            </a:r>
            <a:r>
              <a:rPr lang="en-US" sz="2000" dirty="0" smtClean="0"/>
              <a:t>facility, characterize the converging-diverging nozzle.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 smtClean="0"/>
              <a:t>Data acquired: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Plot the following data (calculated at the tap locations) with respect to the normalized nozzle distance for all runs:</a:t>
            </a:r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/>
              <a:t>p/</a:t>
            </a:r>
            <a:r>
              <a:rPr lang="en-US" sz="1600" dirty="0" err="1"/>
              <a:t>p</a:t>
            </a:r>
            <a:r>
              <a:rPr lang="en-US" sz="1600" baseline="-25000" dirty="0" err="1"/>
              <a:t>O</a:t>
            </a:r>
            <a:endParaRPr lang="en-US" sz="1600" baseline="-25000" dirty="0"/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 smtClean="0"/>
              <a:t>Mach </a:t>
            </a:r>
            <a:r>
              <a:rPr lang="en-US" sz="1600" dirty="0"/>
              <a:t>Number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Identify the flow regimes and flow conditions in the </a:t>
            </a:r>
            <a:r>
              <a:rPr lang="en-US" sz="2000" dirty="0" smtClean="0"/>
              <a:t>above. 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Plot the mass flow parameter (</a:t>
            </a:r>
            <a:r>
              <a:rPr lang="en-US" sz="2000" i="1" dirty="0"/>
              <a:t>MFP</a:t>
            </a:r>
            <a:r>
              <a:rPr lang="en-US" sz="2000" dirty="0"/>
              <a:t>) with respect to the back pressure ratio (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B</a:t>
            </a:r>
            <a:r>
              <a:rPr lang="en-US" sz="2000" i="1" dirty="0"/>
              <a:t>/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O</a:t>
            </a:r>
            <a:r>
              <a:rPr lang="en-US" sz="2000" dirty="0"/>
              <a:t>).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Plot the pressure ratios at the throat and exit with respect to the back pressure ratio and identify the flow regimes and </a:t>
            </a:r>
            <a:r>
              <a:rPr lang="en-US" sz="2000" dirty="0" smtClean="0"/>
              <a:t>conditions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600" dirty="0" err="1"/>
              <a:t>p</a:t>
            </a:r>
            <a:r>
              <a:rPr lang="en-US" sz="1600" baseline="-25000" dirty="0" err="1"/>
              <a:t>E</a:t>
            </a:r>
            <a:r>
              <a:rPr lang="en-US" sz="1600" dirty="0"/>
              <a:t>/</a:t>
            </a:r>
            <a:r>
              <a:rPr lang="en-US" sz="1600" dirty="0" err="1"/>
              <a:t>p</a:t>
            </a:r>
            <a:r>
              <a:rPr lang="en-US" sz="1600" baseline="-25000" dirty="0" err="1"/>
              <a:t>O</a:t>
            </a:r>
            <a:r>
              <a:rPr lang="en-US" sz="1600" dirty="0"/>
              <a:t> vs. </a:t>
            </a:r>
            <a:r>
              <a:rPr lang="en-US" sz="1600" dirty="0" err="1"/>
              <a:t>p</a:t>
            </a:r>
            <a:r>
              <a:rPr lang="en-US" sz="1600" baseline="-25000" dirty="0" err="1"/>
              <a:t>B</a:t>
            </a:r>
            <a:r>
              <a:rPr lang="en-US" sz="1600" dirty="0"/>
              <a:t>/</a:t>
            </a:r>
            <a:r>
              <a:rPr lang="en-US" sz="1600" dirty="0" err="1"/>
              <a:t>p</a:t>
            </a:r>
            <a:r>
              <a:rPr lang="en-US" sz="1600" baseline="-25000" dirty="0" err="1"/>
              <a:t>O</a:t>
            </a:r>
            <a:endParaRPr lang="en-US" sz="1600" baseline="-250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600" dirty="0" err="1" smtClean="0"/>
              <a:t>p</a:t>
            </a:r>
            <a:r>
              <a:rPr lang="en-US" sz="1600" baseline="-25000" dirty="0" err="1" smtClean="0"/>
              <a:t>T</a:t>
            </a:r>
            <a:r>
              <a:rPr lang="en-US" sz="1600" dirty="0" smtClean="0"/>
              <a:t>/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O</a:t>
            </a:r>
            <a:r>
              <a:rPr lang="en-US" sz="1600" dirty="0" smtClean="0"/>
              <a:t> </a:t>
            </a:r>
            <a:r>
              <a:rPr lang="en-US" sz="1600" dirty="0"/>
              <a:t>vs. </a:t>
            </a:r>
            <a:r>
              <a:rPr lang="en-US" sz="1600" dirty="0" err="1"/>
              <a:t>p</a:t>
            </a:r>
            <a:r>
              <a:rPr lang="en-US" sz="1600" baseline="-25000" dirty="0" err="1"/>
              <a:t>B</a:t>
            </a:r>
            <a:r>
              <a:rPr lang="en-US" sz="1600" dirty="0"/>
              <a:t>/</a:t>
            </a:r>
            <a:r>
              <a:rPr lang="en-US" sz="1600" dirty="0" err="1"/>
              <a:t>p</a:t>
            </a:r>
            <a:r>
              <a:rPr lang="en-US" sz="1600" baseline="-25000" dirty="0" err="1"/>
              <a:t>O</a:t>
            </a:r>
            <a:endParaRPr lang="en-US" sz="1600" baseline="-25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/>
          </a:p>
          <a:p>
            <a:pPr lvl="0"/>
            <a:endParaRPr lang="en-US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5 – Expectations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577862"/>
              </p:ext>
            </p:extLst>
          </p:nvPr>
        </p:nvGraphicFramePr>
        <p:xfrm>
          <a:off x="1329372" y="2193036"/>
          <a:ext cx="6824028" cy="123596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059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1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1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1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Tap</a:t>
                      </a:r>
                      <a:b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Tap Axial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Positon </a:t>
                      </a:r>
                      <a:endParaRPr lang="en-US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inches)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Nozzle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Area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Ratio </a:t>
                      </a:r>
                      <a:endParaRPr lang="en-US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A/A</a:t>
                      </a:r>
                      <a:r>
                        <a:rPr lang="en-US" sz="1600" b="1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600" b="1" kern="1200" baseline="-250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  <a:endParaRPr lang="en-US" sz="1600" b="1" kern="1200" baseline="-250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600" b="1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Mass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Flow Rate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(slugs/second)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600" b="1" kern="1200" baseline="-250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atm</a:t>
                      </a:r>
                      <a:endParaRPr lang="en-US" sz="1600" b="1" kern="1200" baseline="-250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(psi)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32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952" y="1143000"/>
            <a:ext cx="346876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5 – Expectations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686800" cy="1752600"/>
          </a:xfrm>
        </p:spPr>
        <p:txBody>
          <a:bodyPr>
            <a:normAutofit/>
          </a:bodyPr>
          <a:lstStyle/>
          <a:p>
            <a:pPr lvl="0"/>
            <a:r>
              <a:rPr lang="en-US" sz="1600" dirty="0"/>
              <a:t>Pressure </a:t>
            </a:r>
            <a:r>
              <a:rPr lang="en-US" sz="1600" dirty="0" smtClean="0"/>
              <a:t>readings </a:t>
            </a:r>
            <a:r>
              <a:rPr lang="en-US" sz="1600" dirty="0"/>
              <a:t>from tap 10 can be considered as the back pressure (</a:t>
            </a:r>
            <a:r>
              <a:rPr lang="en-US" sz="1600" i="1" dirty="0" err="1"/>
              <a:t>p</a:t>
            </a:r>
            <a:r>
              <a:rPr lang="en-US" sz="1600" i="1" baseline="-25000" dirty="0" err="1"/>
              <a:t>B</a:t>
            </a:r>
            <a:r>
              <a:rPr lang="en-US" sz="1600" dirty="0"/>
              <a:t>) </a:t>
            </a:r>
            <a:r>
              <a:rPr lang="en-US" sz="1600" dirty="0" smtClean="0"/>
              <a:t>conditions</a:t>
            </a:r>
            <a:r>
              <a:rPr lang="en-US" sz="1600" dirty="0"/>
              <a:t>.</a:t>
            </a:r>
          </a:p>
          <a:p>
            <a:pPr lvl="0"/>
            <a:r>
              <a:rPr lang="en-US" sz="1600" dirty="0"/>
              <a:t>Pressure </a:t>
            </a:r>
            <a:r>
              <a:rPr lang="en-US" sz="1600" dirty="0"/>
              <a:t>readings from </a:t>
            </a:r>
            <a:r>
              <a:rPr lang="en-US" sz="1600" dirty="0"/>
              <a:t>tap 9 can be assumed to be the exit pressure (</a:t>
            </a:r>
            <a:r>
              <a:rPr lang="en-US" sz="1600" i="1" dirty="0" err="1"/>
              <a:t>p</a:t>
            </a:r>
            <a:r>
              <a:rPr lang="en-US" sz="1600" i="1" baseline="-25000" dirty="0" err="1"/>
              <a:t>E</a:t>
            </a:r>
            <a:r>
              <a:rPr lang="en-US" sz="1600" dirty="0"/>
              <a:t>) </a:t>
            </a:r>
            <a:r>
              <a:rPr lang="en-US" sz="1600" dirty="0" smtClean="0"/>
              <a:t>conditions</a:t>
            </a:r>
            <a:r>
              <a:rPr lang="en-US" sz="1600" dirty="0"/>
              <a:t>.</a:t>
            </a:r>
          </a:p>
          <a:p>
            <a:pPr lvl="0"/>
            <a:r>
              <a:rPr lang="en-US" sz="1600" dirty="0"/>
              <a:t>Pressure </a:t>
            </a:r>
            <a:r>
              <a:rPr lang="en-US" sz="1600" dirty="0"/>
              <a:t>readings from </a:t>
            </a:r>
            <a:r>
              <a:rPr lang="en-US" sz="1600" dirty="0"/>
              <a:t>tap 3 can be assumed to be the throat pressure (</a:t>
            </a:r>
            <a:r>
              <a:rPr lang="en-US" sz="1600" i="1" dirty="0" err="1"/>
              <a:t>p</a:t>
            </a:r>
            <a:r>
              <a:rPr lang="en-US" sz="1600" i="1" baseline="-25000" dirty="0" err="1"/>
              <a:t>T</a:t>
            </a:r>
            <a:r>
              <a:rPr lang="en-US" sz="1600" dirty="0"/>
              <a:t>) </a:t>
            </a:r>
            <a:r>
              <a:rPr lang="en-US" sz="1600" dirty="0" smtClean="0"/>
              <a:t>conditions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pic>
        <p:nvPicPr>
          <p:cNvPr id="11" name="Picture 10" descr="C:\Users\shreya\Documents\Teaching_NCSU\MAE352_Experimental-Aero-2\Shreyas_teaching\Lab-5\pressure-ratio_CD-nozz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466" y="2319365"/>
            <a:ext cx="4581734" cy="2844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81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u-apa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ncsu-apa_template</Template>
  <TotalTime>16197</TotalTime>
  <Words>538</Words>
  <Application>Microsoft Office PowerPoint</Application>
  <PresentationFormat>On-screen Show (4:3)</PresentationFormat>
  <Paragraphs>84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ncsu-apa_template</vt:lpstr>
      <vt:lpstr>MAE 352 – Experimental Aerodynamics II Lab 5 – Converging-Diverging Nozzle Analysis</vt:lpstr>
      <vt:lpstr>Outline</vt:lpstr>
      <vt:lpstr>Lab 5 - Objective</vt:lpstr>
      <vt:lpstr>Lab 5 - Theory</vt:lpstr>
      <vt:lpstr>Lab 5 - Theory</vt:lpstr>
      <vt:lpstr>Lab 5 – Expectations </vt:lpstr>
      <vt:lpstr>Lab 5 – Expectations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Shreyas Narsipur</dc:creator>
  <cp:lastModifiedBy>Shreyas Narsipur</cp:lastModifiedBy>
  <cp:revision>771</cp:revision>
  <cp:lastPrinted>2017-08-18T00:11:24Z</cp:lastPrinted>
  <dcterms:created xsi:type="dcterms:W3CDTF">2013-08-22T21:17:39Z</dcterms:created>
  <dcterms:modified xsi:type="dcterms:W3CDTF">2019-03-18T23:08:39Z</dcterms:modified>
</cp:coreProperties>
</file>