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7" r:id="rId5"/>
    <p:sldId id="270" r:id="rId6"/>
    <p:sldId id="271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30D4D3-54B8-47C2-8D8F-FA67BD5E8711}">
          <p14:sldIdLst>
            <p14:sldId id="256"/>
            <p14:sldId id="258"/>
            <p14:sldId id="260"/>
            <p14:sldId id="267"/>
            <p14:sldId id="270"/>
            <p14:sldId id="271"/>
            <p14:sldId id="264"/>
          </p14:sldIdLst>
        </p14:section>
        <p14:section name="Untitled Section" id="{FC30B9BE-2515-400F-B17D-9E0ADCF1C5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1B2DAF"/>
    <a:srgbClr val="281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0" autoAdjust="0"/>
    <p:restoredTop sz="94340" autoAdjust="0"/>
  </p:normalViewPr>
  <p:slideViewPr>
    <p:cSldViewPr>
      <p:cViewPr varScale="1">
        <p:scale>
          <a:sx n="119" d="100"/>
          <a:sy n="119" d="100"/>
        </p:scale>
        <p:origin x="197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13AE1-DFB3-44EF-A042-D5CB7C8A974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37D80D-0366-4655-9E79-BEB49644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AD9FB0-04E0-4B9E-A669-F5B948E3B7B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EA5337-7E3F-473A-AAA3-863970BA5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705600" y="346816"/>
            <a:ext cx="2438400" cy="60539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538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9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BBA91-FC5F-407A-A3BB-5C00D6B63829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0E2E1B-0835-4026-8B73-FF826491894E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2F6028-54EC-40F0-A7EB-377733B9AF2C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86FA76-1E96-4788-9BED-FA86EE9186FE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A253F-2FD5-4C99-9A91-C95EDB92D73B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D400B-43B5-4706-BE5C-FB5B6FA18182}" type="datetime1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C12360-DFC3-489A-9ECD-1633027B049D}" type="datetime1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385652-3A3D-481F-80BC-05B560676A09}" type="datetime1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4FA33-91F5-4609-BBD0-C7117AFA7C0D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076FF-2753-4A68-BADA-9C1C45EC71B7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fld id="{E5D3ACF4-CC48-4AE1-B7A7-4A5EEB9DF3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Ø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converging nozz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17663" y="2266148"/>
            <a:ext cx="4243892" cy="240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67000"/>
            <a:ext cx="6248400" cy="871538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600" dirty="0" smtClean="0"/>
              <a:t>MAE 352 – Experimental Aerodynamics II</a:t>
            </a:r>
            <a:br>
              <a:rPr lang="en-US" sz="2600" dirty="0" smtClean="0"/>
            </a:br>
            <a:r>
              <a:rPr lang="en-US" sz="2600" dirty="0" smtClean="0"/>
              <a:t>Lab 4 – Converging Nozzle Analysis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Shreyas</a:t>
            </a:r>
            <a:r>
              <a:rPr lang="en-US" dirty="0" smtClean="0"/>
              <a:t> </a:t>
            </a:r>
            <a:r>
              <a:rPr lang="en-US" dirty="0" err="1" smtClean="0"/>
              <a:t>Narsipur</a:t>
            </a:r>
            <a:endParaRPr lang="en-US" dirty="0" smtClean="0"/>
          </a:p>
          <a:p>
            <a:r>
              <a:rPr lang="en-US" dirty="0" smtClean="0"/>
              <a:t>NCSU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4 - Objective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4 – Theory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4 - Expectations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Understand </a:t>
            </a:r>
            <a:r>
              <a:rPr lang="en-US" sz="2800" dirty="0"/>
              <a:t>the nozzle test rig in NCSU’s supersonic wind tunnel </a:t>
            </a:r>
            <a:r>
              <a:rPr lang="en-US" sz="2800" dirty="0" smtClean="0"/>
              <a:t>facility.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Observe the different regimes of flow in a converging </a:t>
            </a:r>
            <a:r>
              <a:rPr lang="en-US" sz="2800" dirty="0" smtClean="0"/>
              <a:t>nozzle.</a:t>
            </a:r>
          </a:p>
          <a:p>
            <a:pPr lvl="0"/>
            <a:r>
              <a:rPr lang="en-US" sz="2800" dirty="0"/>
              <a:t>Plot and study the pressure </a:t>
            </a:r>
            <a:r>
              <a:rPr lang="en-US" sz="2800" dirty="0" smtClean="0"/>
              <a:t>variations </a:t>
            </a:r>
            <a:r>
              <a:rPr lang="en-US" sz="2800" dirty="0"/>
              <a:t>across the converging nozzle from no-flow to chocked flow condition.</a:t>
            </a:r>
          </a:p>
          <a:p>
            <a:pPr lvl="0"/>
            <a:endParaRPr lang="en-US" sz="2800" dirty="0"/>
          </a:p>
        </p:txBody>
      </p:sp>
      <p:pic>
        <p:nvPicPr>
          <p:cNvPr id="7" name="image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8579" y="4800600"/>
            <a:ext cx="6578593" cy="1960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4 -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 smtClean="0"/>
                  <a:t>Converging nozzles are </a:t>
                </a:r>
                <a:r>
                  <a:rPr lang="en-US" sz="2000" dirty="0"/>
                  <a:t>used to accelerate the fluid in subsonic gas. </a:t>
                </a:r>
                <a:endParaRPr lang="en-US" sz="2000" dirty="0" smtClean="0"/>
              </a:p>
              <a:p>
                <a:r>
                  <a:rPr lang="en-US" sz="2000" dirty="0"/>
                  <a:t>The back pressure (</a:t>
                </a:r>
                <a:r>
                  <a:rPr lang="en-US" sz="2000" i="1" dirty="0" err="1"/>
                  <a:t>p</a:t>
                </a:r>
                <a:r>
                  <a:rPr lang="en-US" sz="2000" i="1" baseline="-25000" dirty="0" err="1"/>
                  <a:t>B</a:t>
                </a:r>
                <a:r>
                  <a:rPr lang="en-US" sz="2000" dirty="0"/>
                  <a:t>)/ temperature (</a:t>
                </a:r>
                <a:r>
                  <a:rPr lang="en-US" sz="2000" i="1" dirty="0"/>
                  <a:t>T</a:t>
                </a:r>
                <a:r>
                  <a:rPr lang="en-US" sz="2000" i="1" baseline="-25000" dirty="0"/>
                  <a:t>B</a:t>
                </a:r>
                <a:r>
                  <a:rPr lang="en-US" sz="2000" dirty="0"/>
                  <a:t>) is the driving factor that determines the flow condition in the nozzle</a:t>
                </a:r>
                <a:r>
                  <a:rPr lang="en-US" sz="2000" dirty="0" smtClean="0"/>
                  <a:t>.</a:t>
                </a:r>
              </a:p>
              <a:p>
                <a:r>
                  <a:rPr lang="en-US" sz="2000" dirty="0"/>
                  <a:t>When </a:t>
                </a:r>
                <a:r>
                  <a:rPr lang="en-US" sz="2000" dirty="0" err="1"/>
                  <a:t>p</a:t>
                </a:r>
                <a:r>
                  <a:rPr lang="en-US" sz="2000" baseline="-25000" dirty="0" err="1"/>
                  <a:t>O</a:t>
                </a:r>
                <a:r>
                  <a:rPr lang="en-US" sz="2000" dirty="0"/>
                  <a:t> = </a:t>
                </a:r>
                <a:r>
                  <a:rPr lang="en-US" sz="2000" dirty="0" err="1"/>
                  <a:t>p</a:t>
                </a:r>
                <a:r>
                  <a:rPr lang="en-US" sz="2000" baseline="-25000" dirty="0" err="1"/>
                  <a:t>B</a:t>
                </a:r>
                <a:r>
                  <a:rPr lang="en-US" sz="2000" dirty="0"/>
                  <a:t>, there is no flow through the nozzle</a:t>
                </a:r>
                <a:r>
                  <a:rPr lang="en-US" sz="2000" dirty="0" smtClean="0"/>
                  <a:t>.</a:t>
                </a:r>
              </a:p>
              <a:p>
                <a:r>
                  <a:rPr lang="en-US" sz="2000" dirty="0"/>
                  <a:t>As </a:t>
                </a:r>
                <a:r>
                  <a:rPr lang="en-US" sz="2000" i="1" dirty="0" err="1"/>
                  <a:t>p</a:t>
                </a:r>
                <a:r>
                  <a:rPr lang="en-US" sz="2000" i="1" baseline="-25000" dirty="0" err="1"/>
                  <a:t>B</a:t>
                </a:r>
                <a:r>
                  <a:rPr lang="en-US" sz="2000" dirty="0"/>
                  <a:t> is reduced, the Mach number at the exit (</a:t>
                </a:r>
                <a:r>
                  <a:rPr lang="en-US" sz="2000" i="1" dirty="0" err="1"/>
                  <a:t>p</a:t>
                </a:r>
                <a:r>
                  <a:rPr lang="en-US" sz="2000" i="1" baseline="-25000" dirty="0" err="1"/>
                  <a:t>E</a:t>
                </a:r>
                <a:r>
                  <a:rPr lang="en-US" sz="2000" dirty="0"/>
                  <a:t>) keeps rising until the flow is chocked (</a:t>
                </a:r>
                <a:r>
                  <a:rPr lang="en-US" sz="2000" i="1" dirty="0"/>
                  <a:t>M</a:t>
                </a:r>
                <a:r>
                  <a:rPr lang="en-US" sz="2000" i="1" baseline="-25000" dirty="0"/>
                  <a:t>E</a:t>
                </a:r>
                <a:r>
                  <a:rPr lang="en-US" sz="2000" dirty="0"/>
                  <a:t> = 1).</a:t>
                </a:r>
              </a:p>
              <a:p>
                <a:r>
                  <a:rPr lang="en-US" sz="2000" dirty="0"/>
                  <a:t>The condition at which chocked flow occurs can be calculated using the isentropic relations, and for a </a:t>
                </a:r>
                <a:r>
                  <a:rPr lang="en-US" sz="2000" i="1" dirty="0"/>
                  <a:t>γ</a:t>
                </a:r>
                <a:r>
                  <a:rPr lang="en-US" sz="2000" dirty="0"/>
                  <a:t> = 1.4 when,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/>
                      </a:rPr>
                      <m:t>=0.5283</m:t>
                    </m:r>
                  </m:oMath>
                </a14:m>
                <a:endParaRPr lang="en-US" sz="16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𝑂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/>
                      </a:rPr>
                      <m:t>=0.8333</m:t>
                    </m:r>
                  </m:oMath>
                </a14:m>
                <a:endParaRPr lang="en-US" sz="1600" dirty="0" smtClean="0"/>
              </a:p>
              <a:p>
                <a:pPr lvl="1"/>
                <a:r>
                  <a:rPr lang="en-US" sz="1600" i="1" dirty="0" smtClean="0"/>
                  <a:t>M</a:t>
                </a:r>
                <a:r>
                  <a:rPr lang="en-US" sz="1600" i="1" baseline="-25000" dirty="0" smtClean="0"/>
                  <a:t>E</a:t>
                </a:r>
                <a:r>
                  <a:rPr lang="en-US" sz="1600" dirty="0" smtClean="0"/>
                  <a:t> = 1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  <a:blipFill rotWithShape="1">
                <a:blip r:embed="rId3"/>
                <a:stretch>
                  <a:fillRect l="-140" t="-534" r="-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4</a:t>
            </a:fld>
            <a:endParaRPr lang="en-US"/>
          </a:p>
        </p:txBody>
      </p:sp>
      <p:pic>
        <p:nvPicPr>
          <p:cNvPr id="8" name="imag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334000"/>
            <a:ext cx="3648381" cy="1371600"/>
          </a:xfrm>
          <a:prstGeom prst="rect">
            <a:avLst/>
          </a:prstGeom>
        </p:spPr>
      </p:pic>
      <p:pic>
        <p:nvPicPr>
          <p:cNvPr id="9" name="Picture 8" descr="C:\Users\shreya\Documents\Teaching_NCSU\MAE352_Experimental-Aero-2\Shreyas_teaching\Lab-4\c-nozzle_flow-regime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0" y="5330190"/>
            <a:ext cx="4693920" cy="1375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9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following </a:t>
            </a:r>
            <a:r>
              <a:rPr lang="en-US" sz="2400" dirty="0"/>
              <a:t>are the flow conditions that can be observed in a converging nozzle,</a:t>
            </a:r>
          </a:p>
          <a:p>
            <a:pPr lvl="1"/>
            <a:r>
              <a:rPr lang="en-US" sz="2000" dirty="0"/>
              <a:t>No flow condition, where the back pressure is equal to the total pressure.</a:t>
            </a:r>
          </a:p>
          <a:p>
            <a:pPr lvl="1"/>
            <a:r>
              <a:rPr lang="en-US" sz="2000" dirty="0"/>
              <a:t>Subsonic flow, where the flow accelerates as area decreases and the pressure drops.</a:t>
            </a:r>
          </a:p>
          <a:p>
            <a:pPr lvl="1"/>
            <a:r>
              <a:rPr lang="en-US" sz="2000" dirty="0"/>
              <a:t>Subsonic flow, significantly higher acceleration and pressure drops.</a:t>
            </a:r>
          </a:p>
          <a:p>
            <a:pPr lvl="1"/>
            <a:r>
              <a:rPr lang="en-US" sz="2000" dirty="0"/>
              <a:t>Choked flow, where any pressure drop does not accelerate the flow.</a:t>
            </a:r>
          </a:p>
          <a:p>
            <a:pPr lvl="1"/>
            <a:r>
              <a:rPr lang="en-US" sz="2000" dirty="0"/>
              <a:t>Choked flow, where the flow expands after the nozzle exit (considered non-isentropic</a:t>
            </a:r>
            <a:r>
              <a:rPr lang="en-US" sz="2000" dirty="0" smtClean="0"/>
              <a:t>).</a:t>
            </a:r>
          </a:p>
          <a:p>
            <a:r>
              <a:rPr lang="en-US" sz="2400" dirty="0" smtClean="0"/>
              <a:t>The Mach number cannot exceed 1 in a converging nozzle due to chocking of flow.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5</a:t>
            </a:fld>
            <a:endParaRPr lang="en-US"/>
          </a:p>
        </p:txBody>
      </p:sp>
      <p:pic>
        <p:nvPicPr>
          <p:cNvPr id="7" name="imag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334000"/>
            <a:ext cx="3648381" cy="1371600"/>
          </a:xfrm>
          <a:prstGeom prst="rect">
            <a:avLst/>
          </a:prstGeom>
        </p:spPr>
      </p:pic>
      <p:pic>
        <p:nvPicPr>
          <p:cNvPr id="10" name="Picture 9" descr="C:\Users\shreya\Documents\Teaching_NCSU\MAE352_Experimental-Aero-2\Shreyas_teaching\Lab-4\c-nozzle_flow-regime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0" y="5330190"/>
            <a:ext cx="4693920" cy="1375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6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Using the nozzle test rig in NCSU’s supersonic wind tunnel </a:t>
            </a:r>
            <a:r>
              <a:rPr lang="en-US" sz="2000" dirty="0" smtClean="0"/>
              <a:t>facility, characterize the converging nozzle.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Data acquired: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Plot the following data (calculated at the tap locations) with respect to the normalized nozzle distance for all runs: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/>
              <a:t>p/</a:t>
            </a:r>
            <a:r>
              <a:rPr lang="en-US" sz="1600" dirty="0" err="1"/>
              <a:t>p</a:t>
            </a:r>
            <a:r>
              <a:rPr lang="en-US" sz="1600" baseline="-25000" dirty="0" err="1"/>
              <a:t>O</a:t>
            </a:r>
            <a:endParaRPr lang="en-US" sz="1600" baseline="-25000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 smtClean="0"/>
              <a:t>Mach </a:t>
            </a:r>
            <a:r>
              <a:rPr lang="en-US" sz="1600" dirty="0"/>
              <a:t>Number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Identify the flow regimes and flow conditions in the </a:t>
            </a:r>
            <a:r>
              <a:rPr lang="en-US" sz="2000" dirty="0" smtClean="0"/>
              <a:t>above. 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Plot the mass flow parameter (</a:t>
            </a:r>
            <a:r>
              <a:rPr lang="en-US" sz="2000" i="1" dirty="0"/>
              <a:t>MFP</a:t>
            </a:r>
            <a:r>
              <a:rPr lang="en-US" sz="2000" dirty="0"/>
              <a:t>) with respect to the back pressure ratio (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B</a:t>
            </a:r>
            <a:r>
              <a:rPr lang="en-US" sz="2000" i="1" dirty="0"/>
              <a:t>/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O</a:t>
            </a:r>
            <a:r>
              <a:rPr lang="en-US" sz="2000" dirty="0"/>
              <a:t>). </a:t>
            </a:r>
          </a:p>
          <a:p>
            <a:pPr lvl="0"/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4 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877143"/>
              </p:ext>
            </p:extLst>
          </p:nvPr>
        </p:nvGraphicFramePr>
        <p:xfrm>
          <a:off x="1371600" y="2209800"/>
          <a:ext cx="6824028" cy="151638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059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1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Tap</a:t>
                      </a:r>
                      <a:b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Tap Axial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Positon </a:t>
                      </a:r>
                      <a:endParaRPr lang="en-US" sz="20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inches)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Nozzle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Ratio </a:t>
                      </a:r>
                      <a:endParaRPr lang="en-US" sz="20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A/Ai)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b="1" kern="1200" baseline="-25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endParaRPr lang="en-US" sz="2000" b="1" kern="1200" baseline="-250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b="1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Mass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Flow Rate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(slugs/second)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b="1" kern="1200" baseline="-25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atm</a:t>
                      </a:r>
                      <a:endParaRPr lang="en-US" sz="2000" b="1" kern="1200" baseline="-250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4 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7</a:t>
            </a:fld>
            <a:endParaRPr lang="en-US"/>
          </a:p>
        </p:txBody>
      </p:sp>
      <p:pic>
        <p:nvPicPr>
          <p:cNvPr id="7" name="image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126530"/>
            <a:ext cx="3836114" cy="1143000"/>
          </a:xfrm>
          <a:prstGeom prst="rect">
            <a:avLst/>
          </a:prstGeom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274376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274376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686800" cy="2209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Pressure </a:t>
            </a:r>
            <a:r>
              <a:rPr lang="en-US" sz="1600" dirty="0" smtClean="0"/>
              <a:t>readings from </a:t>
            </a:r>
            <a:r>
              <a:rPr lang="en-US" sz="1600" dirty="0"/>
              <a:t>tap 10 can be considered as the back pressure (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B</a:t>
            </a:r>
            <a:r>
              <a:rPr lang="en-US" sz="1600" dirty="0"/>
              <a:t>) </a:t>
            </a:r>
            <a:r>
              <a:rPr lang="en-US" sz="1600" dirty="0" smtClean="0"/>
              <a:t>conditions.</a:t>
            </a:r>
            <a:endParaRPr lang="en-US" sz="1600" dirty="0"/>
          </a:p>
          <a:p>
            <a:pPr lvl="0"/>
            <a:r>
              <a:rPr lang="en-US" sz="1600" dirty="0"/>
              <a:t>Pressure </a:t>
            </a:r>
            <a:r>
              <a:rPr lang="en-US" sz="1600" dirty="0" smtClean="0"/>
              <a:t>readings </a:t>
            </a:r>
            <a:r>
              <a:rPr lang="en-US" sz="1600" dirty="0"/>
              <a:t>from tap 9 can be assumed to be the exit pressure (</a:t>
            </a:r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E</a:t>
            </a:r>
            <a:r>
              <a:rPr lang="en-US" sz="1600" dirty="0" smtClean="0"/>
              <a:t>) </a:t>
            </a:r>
            <a:r>
              <a:rPr lang="en-US" sz="1600" dirty="0"/>
              <a:t>conditions.</a:t>
            </a:r>
          </a:p>
          <a:p>
            <a:pPr lvl="0"/>
            <a:r>
              <a:rPr lang="en-US" sz="1600" i="1" u="sng" dirty="0"/>
              <a:t>EXTRA CREDIT:</a:t>
            </a:r>
            <a:r>
              <a:rPr lang="en-US" sz="1600" dirty="0"/>
              <a:t> We know that, in a converging nozzle, </a:t>
            </a:r>
            <a:r>
              <a:rPr lang="en-US" sz="1600" dirty="0" smtClean="0"/>
              <a:t>at </a:t>
            </a:r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B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p</a:t>
            </a:r>
            <a:r>
              <a:rPr lang="en-US" sz="1600" i="1" baseline="-25000" dirty="0" err="1" smtClean="0"/>
              <a:t>O</a:t>
            </a:r>
            <a:r>
              <a:rPr lang="en-US" sz="1600" i="1" dirty="0" smtClean="0"/>
              <a:t> </a:t>
            </a:r>
            <a:r>
              <a:rPr lang="en-US" sz="1600" i="1" dirty="0"/>
              <a:t>=</a:t>
            </a:r>
            <a:r>
              <a:rPr lang="en-US" sz="1600" i="1" dirty="0" smtClean="0"/>
              <a:t> 0.5283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i="1" dirty="0" smtClean="0"/>
              <a:t>T</a:t>
            </a:r>
            <a:r>
              <a:rPr lang="en-US" sz="1600" i="1" baseline="-25000" dirty="0" smtClean="0"/>
              <a:t>B</a:t>
            </a:r>
            <a:r>
              <a:rPr lang="en-US" sz="1600" i="1" dirty="0" smtClean="0"/>
              <a:t>/T</a:t>
            </a:r>
            <a:r>
              <a:rPr lang="en-US" sz="1600" i="1" baseline="-25000" dirty="0" smtClean="0"/>
              <a:t>O</a:t>
            </a:r>
            <a:r>
              <a:rPr lang="en-US" sz="1600" i="1" dirty="0" smtClean="0"/>
              <a:t> </a:t>
            </a:r>
            <a:r>
              <a:rPr lang="en-US" sz="1600" i="1" dirty="0"/>
              <a:t>=</a:t>
            </a:r>
            <a:r>
              <a:rPr lang="en-US" sz="1600" i="1" dirty="0" smtClean="0"/>
              <a:t> 0.8333, </a:t>
            </a:r>
            <a:r>
              <a:rPr lang="en-US" sz="1600" dirty="0"/>
              <a:t>Mach number </a:t>
            </a:r>
            <a:r>
              <a:rPr lang="en-US" sz="1600" dirty="0" smtClean="0"/>
              <a:t>at the nozzle exit should be 1 </a:t>
            </a:r>
            <a:r>
              <a:rPr lang="en-US" sz="1600" dirty="0"/>
              <a:t>(</a:t>
            </a:r>
            <a:r>
              <a:rPr lang="en-US" sz="1600" i="1" dirty="0"/>
              <a:t>M</a:t>
            </a:r>
            <a:r>
              <a:rPr lang="en-US" sz="1600" i="1" baseline="-25000" dirty="0"/>
              <a:t>E</a:t>
            </a:r>
            <a:r>
              <a:rPr lang="en-US" sz="1600" i="1" dirty="0"/>
              <a:t> </a:t>
            </a:r>
            <a:r>
              <a:rPr lang="en-US" sz="1600" i="1" dirty="0" smtClean="0"/>
              <a:t>= </a:t>
            </a:r>
            <a:r>
              <a:rPr lang="en-US" sz="1600" i="1" dirty="0"/>
              <a:t>1</a:t>
            </a:r>
            <a:r>
              <a:rPr lang="en-US" sz="1600" i="1" dirty="0" smtClean="0"/>
              <a:t>)</a:t>
            </a:r>
            <a:r>
              <a:rPr lang="en-US" sz="1600" dirty="0" smtClean="0"/>
              <a:t>. </a:t>
            </a:r>
            <a:r>
              <a:rPr lang="en-US" sz="1600" dirty="0"/>
              <a:t>Based on the above plots, find out if </a:t>
            </a:r>
            <a:r>
              <a:rPr lang="en-US" sz="1600" dirty="0" smtClean="0"/>
              <a:t>the </a:t>
            </a:r>
            <a:r>
              <a:rPr lang="en-US" sz="1600" dirty="0"/>
              <a:t>above </a:t>
            </a:r>
            <a:r>
              <a:rPr lang="en-US" sz="1600" dirty="0" smtClean="0"/>
              <a:t>condition holds </a:t>
            </a:r>
            <a:r>
              <a:rPr lang="en-US" sz="1600" dirty="0"/>
              <a:t>true for the current experiment. If the above </a:t>
            </a:r>
            <a:r>
              <a:rPr lang="en-US" sz="1600" dirty="0" smtClean="0"/>
              <a:t>condition does </a:t>
            </a:r>
            <a:r>
              <a:rPr lang="en-US" sz="1600" dirty="0"/>
              <a:t>not </a:t>
            </a:r>
            <a:r>
              <a:rPr lang="en-US" sz="1600" dirty="0" smtClean="0"/>
              <a:t>agree </a:t>
            </a:r>
            <a:r>
              <a:rPr lang="en-US" sz="1600" dirty="0"/>
              <a:t>with theory, explain why?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dirty="0" smtClean="0"/>
          </a:p>
        </p:txBody>
      </p:sp>
      <p:pic>
        <p:nvPicPr>
          <p:cNvPr id="18" name="Picture 17" descr="C:\Users\shreya\Documents\Teaching_NCSU\MAE352_Experimental-Aero-2\Shreyas_teaching\Lab-4\c-nozzle_flow-regime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914" y="1126530"/>
            <a:ext cx="3900765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1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u-ap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ncsu-apa_template</Template>
  <TotalTime>16188</TotalTime>
  <Words>503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Wingdings</vt:lpstr>
      <vt:lpstr>ncsu-apa_template</vt:lpstr>
      <vt:lpstr>MAE 352 – Experimental Aerodynamics II Lab 4 – Converging Nozzle Analysis</vt:lpstr>
      <vt:lpstr>Outline</vt:lpstr>
      <vt:lpstr>Lab 4 - Objective</vt:lpstr>
      <vt:lpstr>Lab 4 - Theory</vt:lpstr>
      <vt:lpstr>Lab 4 - Theory</vt:lpstr>
      <vt:lpstr>Lab 4 – Expectations </vt:lpstr>
      <vt:lpstr>Lab 4 – Expectations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Shreyas Narsipur</dc:creator>
  <cp:lastModifiedBy>Shreyas Narsipur</cp:lastModifiedBy>
  <cp:revision>766</cp:revision>
  <cp:lastPrinted>2017-08-18T00:11:24Z</cp:lastPrinted>
  <dcterms:created xsi:type="dcterms:W3CDTF">2013-08-22T21:17:39Z</dcterms:created>
  <dcterms:modified xsi:type="dcterms:W3CDTF">2019-03-05T21:24:42Z</dcterms:modified>
</cp:coreProperties>
</file>