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9" r:id="rId4"/>
    <p:sldId id="260" r:id="rId5"/>
    <p:sldId id="267" r:id="rId6"/>
    <p:sldId id="268" r:id="rId7"/>
    <p:sldId id="266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330D4D3-54B8-47C2-8D8F-FA67BD5E8711}">
          <p14:sldIdLst>
            <p14:sldId id="256"/>
            <p14:sldId id="258"/>
            <p14:sldId id="269"/>
            <p14:sldId id="260"/>
            <p14:sldId id="267"/>
            <p14:sldId id="268"/>
            <p14:sldId id="266"/>
            <p14:sldId id="264"/>
          </p14:sldIdLst>
        </p14:section>
        <p14:section name="Untitled Section" id="{FC30B9BE-2515-400F-B17D-9E0ADCF1C5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1B2DAF"/>
    <a:srgbClr val="2810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0" autoAdjust="0"/>
    <p:restoredTop sz="94458" autoAdjust="0"/>
  </p:normalViewPr>
  <p:slideViewPr>
    <p:cSldViewPr>
      <p:cViewPr varScale="1">
        <p:scale>
          <a:sx n="120" d="100"/>
          <a:sy n="120" d="100"/>
        </p:scale>
        <p:origin x="193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49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13AE1-DFB3-44EF-A042-D5CB7C8A9742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37D80D-0366-4655-9E79-BEB49644E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9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AD9FB0-04E0-4B9E-A669-F5B948E3B7B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EA5337-7E3F-473A-AAA3-863970BA5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2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81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14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91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7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7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7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2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1143000" cy="365125"/>
          </a:xfrm>
        </p:spPr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6705600" y="346816"/>
            <a:ext cx="2438400" cy="60539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5486400" cy="566738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5385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091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9BBA91-FC5F-407A-A3BB-5C00D6B63829}" type="datetime1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E0E2E1B-0835-4026-8B73-FF826491894E}" type="datetime1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2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2F6028-54EC-40F0-A7EB-377733B9AF2C}" type="datetime1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4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86FA76-1E96-4788-9BED-FA86EE9186FE}" type="datetime1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2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0A253F-2FD5-4C99-9A91-C95EDB92D73B}" type="datetime1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3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7D400B-43B5-4706-BE5C-FB5B6FA18182}" type="datetime1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C12360-DFC3-489A-9ECD-1633027B049D}" type="datetime1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0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385652-3A3D-481F-80BC-05B560676A09}" type="datetime1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8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94FA33-91F5-4609-BBD0-C7117AFA7C0D}" type="datetime1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5076FF-2753-4A68-BADA-9C1C45EC71B7}" type="datetime1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9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2"/>
                </a:solidFill>
              </a:defRPr>
            </a:lvl1pPr>
          </a:lstStyle>
          <a:p>
            <a:fld id="{E5D3ACF4-CC48-4AE1-B7A7-4A5EEB9DF3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0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Ø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chlieren imagi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0" r="45355" b="9512"/>
          <a:stretch/>
        </p:blipFill>
        <p:spPr bwMode="auto">
          <a:xfrm>
            <a:off x="6737173" y="2119152"/>
            <a:ext cx="2404872" cy="269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667000"/>
            <a:ext cx="6248400" cy="871538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</a:pPr>
            <a:r>
              <a:rPr lang="en-US" sz="2600" dirty="0" smtClean="0"/>
              <a:t>MAE 352 – Experimental Aerodynamics II</a:t>
            </a:r>
            <a:br>
              <a:rPr lang="en-US" sz="2600" dirty="0" smtClean="0"/>
            </a:br>
            <a:r>
              <a:rPr lang="en-US" sz="2600" dirty="0" smtClean="0"/>
              <a:t>Lab 2 – Shock Wave Analysis</a:t>
            </a:r>
            <a:endParaRPr lang="en-US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Shreyas</a:t>
            </a:r>
            <a:r>
              <a:rPr lang="en-US" dirty="0" smtClean="0"/>
              <a:t> </a:t>
            </a:r>
            <a:r>
              <a:rPr lang="en-US" dirty="0" err="1" smtClean="0"/>
              <a:t>Narsipur</a:t>
            </a:r>
            <a:endParaRPr lang="en-US" dirty="0" smtClean="0"/>
          </a:p>
          <a:p>
            <a:r>
              <a:rPr lang="en-US" dirty="0" smtClean="0"/>
              <a:t>NCSU</a:t>
            </a:r>
          </a:p>
          <a:p>
            <a:r>
              <a:rPr lang="en-US" smtClean="0"/>
              <a:t>February </a:t>
            </a:r>
            <a:r>
              <a:rPr lang="en-US" smtClean="0"/>
              <a:t>5</a:t>
            </a:r>
            <a:r>
              <a:rPr lang="en-US" baseline="30000" smtClean="0"/>
              <a:t>th</a:t>
            </a:r>
            <a:r>
              <a:rPr lang="en-US" dirty="0" smtClean="0"/>
              <a:t>, 2019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3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1 - Solutions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2 - Objective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2 – Theory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2 - Expectations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4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8095" y="1112520"/>
            <a:ext cx="5121670" cy="38404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  -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1869" y="4993342"/>
                <a:ext cx="6086346" cy="396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𝑖𝑠𝑒𝑛𝑡𝑟𝑜𝑝𝑖𝑐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1.82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−7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𝐵𝑁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1.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−3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𝐵𝑁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 +3.90</m:t>
                      </m:r>
                    </m:oMath>
                  </m:oMathPara>
                </a14:m>
                <a:endParaRPr 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869" y="4993342"/>
                <a:ext cx="6086346" cy="396262"/>
              </a:xfrm>
              <a:prstGeom prst="rect">
                <a:avLst/>
              </a:prstGeom>
              <a:blipFill>
                <a:blip r:embed="rId3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24173" y="5364524"/>
                <a:ext cx="6086923" cy="397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𝑟𝑎𝑦𝑙𝑒𝑖𝑔h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2.15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−8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𝐵𝑁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−1.4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−4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𝐵𝑁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 +3.923</m:t>
                      </m:r>
                    </m:oMath>
                  </m:oMathPara>
                </a14:m>
                <a:endParaRPr 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173" y="5364524"/>
                <a:ext cx="6086923" cy="397416"/>
              </a:xfrm>
              <a:prstGeom prst="rect">
                <a:avLst/>
              </a:prstGeom>
              <a:blipFill>
                <a:blip r:embed="rId4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5800" y="6131272"/>
                <a:ext cx="8586260" cy="353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∞</m:t>
                          </m:r>
                        </m:sub>
                      </m:sSub>
                      <m:r>
                        <a:rPr lang="en-US" sz="17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=1.17</m:t>
                      </m:r>
                      <m:r>
                        <a:rPr lang="en-US" sz="17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−13</m:t>
                          </m:r>
                        </m:sup>
                      </m:sSup>
                      <m:sSup>
                        <m:sSupPr>
                          <m:ctrlP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𝐵𝑁</m:t>
                          </m:r>
                        </m:e>
                        <m:sup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7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 −</m:t>
                      </m:r>
                      <m:r>
                        <a:rPr lang="en-US" sz="17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7.37</m:t>
                      </m:r>
                      <m:r>
                        <a:rPr lang="en-US" sz="17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−10</m:t>
                          </m:r>
                        </m:sup>
                      </m:sSup>
                      <m:sSup>
                        <m:sSupPr>
                          <m:ctrlP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𝐵𝑁</m:t>
                          </m:r>
                        </m:e>
                        <m:sup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7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7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1.83</m:t>
                      </m:r>
                      <m:r>
                        <a:rPr lang="en-US" sz="1700" i="1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7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700" i="1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700" i="1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en-US" sz="170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𝐵𝑁</m:t>
                          </m:r>
                        </m:e>
                        <m:sup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700" i="1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7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2.80</m:t>
                      </m:r>
                      <m:r>
                        <a:rPr lang="en-US" sz="1700" i="1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70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700" i="1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700" i="1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7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700" i="1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𝐵𝑁</m:t>
                      </m:r>
                      <m:r>
                        <a:rPr lang="en-US" sz="17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7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+4.14</m:t>
                      </m:r>
                    </m:oMath>
                  </m:oMathPara>
                </a14:m>
                <a:endParaRPr lang="en-US" sz="17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00" y="6131272"/>
                <a:ext cx="8586260" cy="35394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86033" y="5761940"/>
                <a:ext cx="2423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𝑀𝑎𝑛𝑢𝑓𝑎𝑐𝑡𝑢𝑟𝑒𝑟𝑠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𝐷𝑎𝑡𝑎</m:t>
                      </m:r>
                    </m:oMath>
                  </m:oMathPara>
                </a14:m>
                <a:endParaRPr 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033" y="5761940"/>
                <a:ext cx="242322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59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191000"/>
            <a:ext cx="5485753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2 - Objective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Understand and implement </a:t>
            </a:r>
            <a:r>
              <a:rPr lang="en-US" sz="2800" dirty="0" err="1"/>
              <a:t>Schlieren</a:t>
            </a:r>
            <a:r>
              <a:rPr lang="en-US" sz="2800" dirty="0"/>
              <a:t> imaging technique for flow visualization </a:t>
            </a:r>
            <a:endParaRPr lang="en-US" sz="2800" dirty="0" smtClean="0"/>
          </a:p>
          <a:p>
            <a:pPr lvl="0"/>
            <a:r>
              <a:rPr lang="en-US" sz="2800" dirty="0"/>
              <a:t>Determine the shock characteristics of a 2-D wedge in supersonic flow. </a:t>
            </a:r>
            <a:endParaRPr lang="en-US" sz="2800" dirty="0" smtClean="0"/>
          </a:p>
          <a:p>
            <a:r>
              <a:rPr lang="en-US" sz="2800" dirty="0"/>
              <a:t>Plot the Ɵ-β-M curves for the wedge at different Mach numbers.</a:t>
            </a:r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297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shreya\Documents\Teaching_NCSU\MAE352_Experimental-Aero-2\Shreyas_teaching\Lab-2\schlieren_system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500" y="3581400"/>
            <a:ext cx="4514201" cy="3276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600" dirty="0"/>
              <a:t>Due to the large fluctuations in properties, specifically density, across a shock wave, it is possible to observe a shock wave using </a:t>
            </a:r>
            <a:r>
              <a:rPr lang="en-US" sz="2600" dirty="0" err="1"/>
              <a:t>Schlieren</a:t>
            </a:r>
            <a:r>
              <a:rPr lang="en-US" sz="2600" dirty="0"/>
              <a:t> photography. </a:t>
            </a:r>
            <a:endParaRPr lang="en-US" sz="26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600" dirty="0"/>
              <a:t>A </a:t>
            </a:r>
            <a:r>
              <a:rPr lang="en-US" sz="2600" dirty="0" err="1"/>
              <a:t>Schlieren</a:t>
            </a:r>
            <a:r>
              <a:rPr lang="en-US" sz="2600" dirty="0"/>
              <a:t> system consists of a strong, coherent light source, a slit, a set of mirrors, and a recording device.</a:t>
            </a:r>
            <a:endParaRPr lang="en-US" sz="26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2 -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686800" cy="571500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800" dirty="0"/>
                  <a:t>Observing the change in direction of the streamlines (over the shock</a:t>
                </a:r>
                <a:r>
                  <a:rPr lang="en-US" sz="2800" dirty="0" smtClean="0"/>
                  <a:t>), </a:t>
                </a:r>
                <a:r>
                  <a:rPr lang="en-US" sz="2800" dirty="0"/>
                  <a:t>it is possible to create a relationship between the angle of the shockwave, the angle of the wedge, and the Mach number. </a:t>
                </a:r>
                <a:endParaRPr lang="en-US" sz="2800" dirty="0" smtClean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800" dirty="0" smtClean="0"/>
                  <a:t>We </a:t>
                </a:r>
                <a:r>
                  <a:rPr lang="en-US" sz="2800" dirty="0"/>
                  <a:t>obtain the </a:t>
                </a:r>
                <a:r>
                  <a:rPr lang="en-US" sz="2800" i="1" dirty="0" smtClean="0"/>
                  <a:t>Ɵ-</a:t>
                </a:r>
                <a:r>
                  <a:rPr lang="el-GR" sz="2800" dirty="0" smtClean="0"/>
                  <a:t>β</a:t>
                </a:r>
                <a:r>
                  <a:rPr lang="en-US" sz="2800" i="1" dirty="0" smtClean="0"/>
                  <a:t>-M</a:t>
                </a:r>
                <a:r>
                  <a:rPr lang="en-US" sz="2800" dirty="0" smtClean="0"/>
                  <a:t> relation:</a:t>
                </a:r>
              </a:p>
              <a:p>
                <a:pPr lvl="1">
                  <a:spcBef>
                    <a:spcPts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cot</m:t>
                        </m:r>
                      </m:fName>
                      <m:e>
                        <m:r>
                          <a:rPr lang="en-US" sz="2400" i="1">
                            <a:latin typeface="Cambria Math"/>
                          </a:rPr>
                          <m:t>Ɵ</m:t>
                        </m:r>
                      </m:e>
                    </m:func>
                    <m:r>
                      <a:rPr lang="en-US" sz="2400" i="1">
                        <a:latin typeface="Cambria Math"/>
                      </a:rPr>
                      <m:t>= 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US" sz="2400" i="1">
                            <a:latin typeface="Cambria Math"/>
                          </a:rPr>
                          <m:t>𝛽</m:t>
                        </m:r>
                      </m:e>
                    </m:func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𝛾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+1)</m:t>
                            </m:r>
                            <m:sSubSup>
                              <m:sSub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2(</m:t>
                            </m:r>
                            <m:sSubSup>
                              <m:sSub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  <m:func>
                              <m:func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latin typeface="Cambria Math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𝛽</m:t>
                                </m:r>
                              </m:e>
                            </m:func>
                            <m:r>
                              <a:rPr lang="en-US" sz="2400" i="1">
                                <a:latin typeface="Cambria Math"/>
                              </a:rPr>
                              <m:t>−1)</m:t>
                            </m:r>
                          </m:den>
                        </m:f>
                        <m:r>
                          <a:rPr lang="en-US" sz="2400" i="1"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:pPr lvl="2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600" i="1" dirty="0" smtClean="0">
                    <a:latin typeface="Cambria Math"/>
                    <a:ea typeface="Cambria Math"/>
                  </a:rPr>
                  <a:t>Ɵ</a:t>
                </a:r>
                <a:r>
                  <a:rPr lang="en-US" sz="1600" dirty="0" smtClean="0"/>
                  <a:t> = wedge angle</a:t>
                </a:r>
              </a:p>
              <a:p>
                <a:pPr lvl="2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l-GR" sz="1600" dirty="0" smtClean="0"/>
                  <a:t>β</a:t>
                </a:r>
                <a:r>
                  <a:rPr lang="en-US" sz="1600" dirty="0" smtClean="0"/>
                  <a:t> = shock angle</a:t>
                </a:r>
              </a:p>
              <a:p>
                <a:pPr lvl="2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l-GR" sz="1600" i="1" dirty="0" smtClean="0"/>
                  <a:t>γ</a:t>
                </a:r>
                <a:r>
                  <a:rPr lang="en-US" sz="1600" dirty="0" smtClean="0"/>
                  <a:t> = specific heat of fluid</a:t>
                </a:r>
              </a:p>
              <a:p>
                <a:pPr lvl="2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600" i="1" dirty="0" smtClean="0"/>
                  <a:t>M</a:t>
                </a:r>
                <a:r>
                  <a:rPr lang="en-US" sz="1600" i="1" baseline="-25000" dirty="0" smtClean="0"/>
                  <a:t>1</a:t>
                </a:r>
                <a:r>
                  <a:rPr lang="en-US" sz="1600" dirty="0" smtClean="0"/>
                  <a:t> = freestream Mach number</a:t>
                </a:r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686800" cy="5715000"/>
              </a:xfrm>
              <a:blipFill>
                <a:blip r:embed="rId3"/>
                <a:stretch>
                  <a:fillRect l="-702" t="-1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2 -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C:\Users\shreya\Documents\Teaching_NCSU\MAE352_Experimental-Aero-2\Shreyas_teaching\Lab-2\shock_schemati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99" y="4002482"/>
            <a:ext cx="3657601" cy="2855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176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3635822" cy="57150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The </a:t>
            </a:r>
            <a:r>
              <a:rPr lang="en-US" sz="2400" i="1" dirty="0"/>
              <a:t>Ɵ-</a:t>
            </a:r>
            <a:r>
              <a:rPr lang="en-US" sz="2400" dirty="0"/>
              <a:t>β</a:t>
            </a:r>
            <a:r>
              <a:rPr lang="en-US" sz="2400" i="1" dirty="0"/>
              <a:t>-M</a:t>
            </a:r>
            <a:r>
              <a:rPr lang="en-US" sz="2400" dirty="0"/>
              <a:t> relationship will produce two β angles for a given </a:t>
            </a:r>
            <a:r>
              <a:rPr lang="en-US" sz="2400" i="1" dirty="0"/>
              <a:t>Ɵ</a:t>
            </a:r>
            <a:r>
              <a:rPr lang="en-US" sz="2400" dirty="0"/>
              <a:t> and 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1.</a:t>
            </a:r>
            <a:endParaRPr lang="en-US" sz="2400" i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i="1" dirty="0" smtClean="0"/>
              <a:t>M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is always less than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and can still be supersonic (weak shock wave) or subsonic (strong shock wave).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blue line separates the strong and weak solutions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 </a:t>
            </a:r>
            <a:r>
              <a:rPr lang="en-US" sz="2400" dirty="0"/>
              <a:t>maximum corner angle, </a:t>
            </a:r>
            <a:r>
              <a:rPr lang="en-US" sz="2400" i="1" dirty="0"/>
              <a:t>Ɵ</a:t>
            </a:r>
            <a:r>
              <a:rPr lang="en-US" sz="2400" i="1" baseline="-25000" dirty="0"/>
              <a:t>MAX</a:t>
            </a:r>
            <a:r>
              <a:rPr lang="en-US" sz="2400" dirty="0"/>
              <a:t>, exists for any upstream Mach number. 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When </a:t>
            </a:r>
            <a:r>
              <a:rPr lang="en-US" sz="2400" i="1" dirty="0"/>
              <a:t>Ɵ &gt; Ɵ</a:t>
            </a:r>
            <a:r>
              <a:rPr lang="en-US" sz="2400" i="1" baseline="-25000" dirty="0"/>
              <a:t>MAX</a:t>
            </a:r>
            <a:r>
              <a:rPr lang="en-US" sz="2400" dirty="0"/>
              <a:t>, the oblique shock wave is no longer attached to the corner and is replaced by a detached bow shock</a:t>
            </a:r>
            <a:r>
              <a:rPr lang="en-US" sz="2400" dirty="0" smtClean="0"/>
              <a:t>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2 -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 descr="C:\Users\shreya\Documents\Teaching_NCSU\MAE352_Experimental-Aero-2\Shreyas_teaching\Lab-2\ObliqueShockAngleRela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822" y="1828800"/>
            <a:ext cx="5127178" cy="3877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036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Using the </a:t>
            </a:r>
            <a:r>
              <a:rPr lang="en-US" sz="2000" dirty="0" err="1"/>
              <a:t>Schlieren</a:t>
            </a:r>
            <a:r>
              <a:rPr lang="en-US" sz="2000" dirty="0"/>
              <a:t> images and the data from the pressure transducers, calculate the freestream </a:t>
            </a:r>
            <a:r>
              <a:rPr lang="en-US" sz="2000" dirty="0" smtClean="0"/>
              <a:t>Mach.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 smtClean="0"/>
              <a:t>Data acquired: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Plot the shock wave angle versus wedge angle for different freestream Mach number settings</a:t>
            </a:r>
            <a:r>
              <a:rPr lang="en-US" sz="2000" dirty="0" smtClean="0"/>
              <a:t>.</a:t>
            </a:r>
          </a:p>
          <a:p>
            <a:pPr lvl="0"/>
            <a:r>
              <a:rPr lang="en-US" sz="2000" dirty="0"/>
              <a:t>Co-plot and compare your results with theoretical </a:t>
            </a:r>
            <a:r>
              <a:rPr lang="en-US" sz="2000" dirty="0" smtClean="0"/>
              <a:t>analysis using the </a:t>
            </a:r>
            <a:r>
              <a:rPr lang="en-US" sz="2000" i="1" dirty="0"/>
              <a:t>Ɵ-</a:t>
            </a:r>
            <a:r>
              <a:rPr lang="en-US" sz="2000" dirty="0"/>
              <a:t>β</a:t>
            </a:r>
            <a:r>
              <a:rPr lang="en-US" sz="2000" i="1" dirty="0"/>
              <a:t>-M</a:t>
            </a:r>
            <a:r>
              <a:rPr lang="en-US" sz="2000" dirty="0"/>
              <a:t> </a:t>
            </a:r>
            <a:r>
              <a:rPr lang="en-US" sz="2000" dirty="0" smtClean="0"/>
              <a:t>relationship.</a:t>
            </a:r>
          </a:p>
          <a:p>
            <a:pPr lvl="0"/>
            <a:r>
              <a:rPr lang="en-US" sz="2000" dirty="0" smtClean="0"/>
              <a:t>Calculate </a:t>
            </a:r>
            <a:r>
              <a:rPr lang="en-US" sz="2000" dirty="0"/>
              <a:t>and plot the Mach number vs. block number from the freestream static and stagnation pressure data using the isentropic relation and compare it to the Mach number obtained from the Ɵ-β-M relation. </a:t>
            </a:r>
            <a:endParaRPr lang="en-US" sz="2000" dirty="0" smtClean="0"/>
          </a:p>
          <a:p>
            <a:pPr lvl="0"/>
            <a:r>
              <a:rPr lang="en-US" sz="2000" dirty="0"/>
              <a:t>Additionally, compare </a:t>
            </a:r>
            <a:r>
              <a:rPr lang="en-US" sz="2000" dirty="0" smtClean="0"/>
              <a:t>the above </a:t>
            </a:r>
            <a:r>
              <a:rPr lang="en-US" sz="2000" dirty="0"/>
              <a:t>data with similar results from Lab-1.</a:t>
            </a:r>
          </a:p>
          <a:p>
            <a:pPr lvl="0"/>
            <a:endParaRPr lang="en-US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800" dirty="0" smtClean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2 – Expectations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348237"/>
              </p:ext>
            </p:extLst>
          </p:nvPr>
        </p:nvGraphicFramePr>
        <p:xfrm>
          <a:off x="2057400" y="2286000"/>
          <a:ext cx="5361956" cy="3708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995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2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time (s)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000" kern="1200" baseline="-250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(psi)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000" kern="1200" baseline="-250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(psi)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000" kern="1200" baseline="-250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atm</a:t>
                      </a: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(psi)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2000" kern="1200" baseline="-250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2000" kern="1200" baseline="300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000" kern="12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20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1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su-apa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ncsu-apa_template</Template>
  <TotalTime>15984</TotalTime>
  <Words>405</Words>
  <Application>Microsoft Office PowerPoint</Application>
  <PresentationFormat>On-screen Show (4:3)</PresentationFormat>
  <Paragraphs>66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Wingdings</vt:lpstr>
      <vt:lpstr>ncsu-apa_template</vt:lpstr>
      <vt:lpstr>MAE 352 – Experimental Aerodynamics II Lab 2 – Shock Wave Analysis</vt:lpstr>
      <vt:lpstr>Outline</vt:lpstr>
      <vt:lpstr>Lab 1  - Solutions</vt:lpstr>
      <vt:lpstr>Lab 2 - Objective</vt:lpstr>
      <vt:lpstr>Lab 2 - Theory</vt:lpstr>
      <vt:lpstr>Lab 2 - Theory</vt:lpstr>
      <vt:lpstr>Lab 2 - Theory</vt:lpstr>
      <vt:lpstr>Lab 2 – Expectations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Shreyas Narsipur</dc:creator>
  <cp:lastModifiedBy>Shreyas Narsipur</cp:lastModifiedBy>
  <cp:revision>760</cp:revision>
  <cp:lastPrinted>2017-08-18T00:11:24Z</cp:lastPrinted>
  <dcterms:created xsi:type="dcterms:W3CDTF">2013-08-22T21:17:39Z</dcterms:created>
  <dcterms:modified xsi:type="dcterms:W3CDTF">2019-02-04T21:15:27Z</dcterms:modified>
</cp:coreProperties>
</file>