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7" r:id="rId4"/>
    <p:sldId id="260" r:id="rId5"/>
    <p:sldId id="267" r:id="rId6"/>
    <p:sldId id="268" r:id="rId7"/>
    <p:sldId id="266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330D4D3-54B8-47C2-8D8F-FA67BD5E8711}">
          <p14:sldIdLst>
            <p14:sldId id="256"/>
            <p14:sldId id="258"/>
            <p14:sldId id="257"/>
            <p14:sldId id="260"/>
            <p14:sldId id="267"/>
            <p14:sldId id="268"/>
            <p14:sldId id="266"/>
            <p14:sldId id="264"/>
          </p14:sldIdLst>
        </p14:section>
        <p14:section name="Untitled Section" id="{FC30B9BE-2515-400F-B17D-9E0ADCF1C52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B2DAF"/>
    <a:srgbClr val="281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0" autoAdjust="0"/>
    <p:restoredTop sz="94458" autoAdjust="0"/>
  </p:normalViewPr>
  <p:slideViewPr>
    <p:cSldViewPr>
      <p:cViewPr varScale="1">
        <p:scale>
          <a:sx n="120" d="100"/>
          <a:sy n="120" d="100"/>
        </p:scale>
        <p:origin x="193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49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213AE1-DFB3-44EF-A042-D5CB7C8A974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37D80D-0366-4655-9E79-BEB49644E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9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AD9FB0-04E0-4B9E-A669-F5B948E3B7B4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1EA5337-7E3F-473A-AAA3-863970BA5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20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81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14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01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91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17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17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17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26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492875"/>
            <a:ext cx="1143000" cy="365125"/>
          </a:xfrm>
        </p:spPr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6705600" y="346816"/>
            <a:ext cx="2438400" cy="60539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5486400" cy="566738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35385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091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9BBA91-FC5F-407A-A3BB-5C00D6B63829}" type="datetime1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0E2E1B-0835-4026-8B73-FF826491894E}" type="datetime1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2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2F6028-54EC-40F0-A7EB-377733B9AF2C}" type="datetime1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4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86FA76-1E96-4788-9BED-FA86EE9186FE}" type="datetime1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2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0A253F-2FD5-4C99-9A91-C95EDB92D73B}" type="datetime1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3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7D400B-43B5-4706-BE5C-FB5B6FA18182}" type="datetime1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C12360-DFC3-489A-9ECD-1633027B049D}" type="datetime1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0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385652-3A3D-481F-80BC-05B560676A09}" type="datetime1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8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4FA33-91F5-4609-BBD0-C7117AFA7C0D}" type="datetime1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2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076FF-2753-4A68-BADA-9C1C45EC71B7}" type="datetime1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9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2"/>
                </a:solidFill>
              </a:defRPr>
            </a:lvl1pPr>
          </a:lstStyle>
          <a:p>
            <a:fld id="{E5D3ACF4-CC48-4AE1-B7A7-4A5EEB9DF3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0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Ø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supersonic pitot tub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61"/>
          <a:stretch/>
        </p:blipFill>
        <p:spPr bwMode="auto">
          <a:xfrm>
            <a:off x="6739128" y="1639784"/>
            <a:ext cx="2404872" cy="365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667000"/>
            <a:ext cx="6248400" cy="871538"/>
          </a:xfrm>
        </p:spPr>
        <p:txBody>
          <a:bodyPr>
            <a:noAutofit/>
          </a:bodyPr>
          <a:lstStyle/>
          <a:p>
            <a:pPr>
              <a:spcAft>
                <a:spcPts val="300"/>
              </a:spcAft>
            </a:pPr>
            <a:r>
              <a:rPr lang="en-US" sz="2600" dirty="0" smtClean="0"/>
              <a:t>MAE 352 – Experimental Aerodynamics II</a:t>
            </a:r>
            <a:br>
              <a:rPr lang="en-US" sz="2600" dirty="0" smtClean="0"/>
            </a:br>
            <a:r>
              <a:rPr lang="en-US" sz="2600" dirty="0" smtClean="0"/>
              <a:t>General Information and Lab 1 (Supersonic Wind Tunnel Block Calibration)</a:t>
            </a:r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Shreyas</a:t>
            </a:r>
            <a:r>
              <a:rPr lang="en-US" dirty="0" smtClean="0"/>
              <a:t> </a:t>
            </a:r>
            <a:r>
              <a:rPr lang="en-US" dirty="0" err="1" smtClean="0"/>
              <a:t>Narsipur</a:t>
            </a:r>
            <a:endParaRPr lang="en-US" dirty="0" smtClean="0"/>
          </a:p>
          <a:p>
            <a:r>
              <a:rPr lang="en-US" dirty="0" smtClean="0"/>
              <a:t>NCSU</a:t>
            </a:r>
          </a:p>
          <a:p>
            <a:r>
              <a:rPr lang="en-US" dirty="0" smtClean="0"/>
              <a:t>January </a:t>
            </a:r>
            <a:r>
              <a:rPr lang="en-US" dirty="0" smtClean="0"/>
              <a:t>22</a:t>
            </a:r>
            <a:r>
              <a:rPr lang="en-US" baseline="30000" dirty="0" smtClean="0"/>
              <a:t>nd</a:t>
            </a:r>
            <a:r>
              <a:rPr lang="en-US" dirty="0" smtClean="0"/>
              <a:t>, 2019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3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sz="2400" dirty="0" smtClean="0"/>
              <a:t>General Information and Course Objectives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sz="2400" dirty="0" smtClean="0"/>
              <a:t>Lab 1 - Objective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sz="2400" dirty="0" smtClean="0"/>
              <a:t>Lab 1 – Theory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sz="2400" dirty="0" smtClean="0"/>
              <a:t>Lab 1 - Expectations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46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Information and </a:t>
            </a:r>
            <a:br>
              <a:rPr lang="en-US" dirty="0" smtClean="0"/>
            </a:br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/>
              <a:t>Focus will be on optimized data acquisition and analysis techniques (</a:t>
            </a:r>
            <a:r>
              <a:rPr lang="en-US" sz="2800" dirty="0" err="1" smtClean="0"/>
              <a:t>LabView</a:t>
            </a:r>
            <a:r>
              <a:rPr lang="en-US" sz="2800" dirty="0" smtClean="0"/>
              <a:t>, </a:t>
            </a:r>
            <a:r>
              <a:rPr lang="en-US" sz="2800" dirty="0" err="1" smtClean="0"/>
              <a:t>Matlab</a:t>
            </a:r>
            <a:r>
              <a:rPr lang="en-US" sz="2800" dirty="0" smtClean="0"/>
              <a:t>, etc.).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/>
              <a:t>Lab reports  in AIAA technical report format:</a:t>
            </a:r>
            <a:endParaRPr lang="en-US" sz="2800" dirty="0"/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A short introduction will be required for each experiment.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Discuss the experimental setup, equations used to correct or reduce the data, and the steps taken to obtain your results in the methodology section.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A detailed discussion of the plots should be provided in the results section.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Codes (if any) can be provided in the appendix.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/>
              <a:t>75% individual assignments and 25% group project work.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/>
              <a:t>Attendance is mandatory.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/>
              <a:t>BE SAFE!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shreya\Documents\Teaching_NCSU\MAE352_Experimental-Aero-2\Shreyas_teaching\Lab-1\ncsu_supersonic_wind_tunnel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20137"/>
            <a:ext cx="4953000" cy="34109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1 - Objective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/>
              <a:t>A basic understanding of the supersonic wind tunnel instrumentation.</a:t>
            </a:r>
          </a:p>
          <a:p>
            <a:pPr lvl="0"/>
            <a:r>
              <a:rPr lang="en-US" sz="2800" dirty="0"/>
              <a:t>Create a calibration curve for the block setting of the supersonic wind tunnel with the Mach number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297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The block in a supersonic wind tunnel is the piece that determines the shape of the nozzle </a:t>
            </a:r>
            <a:r>
              <a:rPr lang="en-US" sz="2800" dirty="0" smtClean="0"/>
              <a:t>throat.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In the case of our tunnel, the block is continuously adjustable and can generate flow from </a:t>
            </a:r>
            <a:r>
              <a:rPr lang="en-US" sz="2800" i="1" dirty="0"/>
              <a:t>M</a:t>
            </a:r>
            <a:r>
              <a:rPr lang="en-US" sz="2800" dirty="0"/>
              <a:t> = 1.5 – 3.5.</a:t>
            </a:r>
            <a:endParaRPr lang="en-US" sz="2800" dirty="0" smtClean="0"/>
          </a:p>
          <a:p>
            <a:r>
              <a:rPr lang="en-US" sz="2800" dirty="0" smtClean="0"/>
              <a:t>It is </a:t>
            </a:r>
            <a:r>
              <a:rPr lang="en-US" sz="2800" dirty="0"/>
              <a:t>desirous to know </a:t>
            </a:r>
            <a:r>
              <a:rPr lang="en-US" sz="2800" dirty="0" smtClean="0"/>
              <a:t>the Mach number </a:t>
            </a:r>
            <a:r>
              <a:rPr lang="en-US" sz="2800" dirty="0"/>
              <a:t>to within about 0.1 percent.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 smtClean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2800" dirty="0"/>
          </a:p>
        </p:txBody>
      </p:sp>
      <p:pic>
        <p:nvPicPr>
          <p:cNvPr id="2050" name="Picture 2" descr="Schematic drawing of an open return wind tunne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59" b="12738"/>
          <a:stretch/>
        </p:blipFill>
        <p:spPr bwMode="auto">
          <a:xfrm>
            <a:off x="2057400" y="4038600"/>
            <a:ext cx="521840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1 -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686800" cy="5715000"/>
              </a:xfrm>
            </p:spPr>
            <p:txBody>
              <a:bodyPr>
                <a:normAutofit/>
              </a:bodyPr>
              <a:lstStyle/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800" dirty="0"/>
                  <a:t>There are a number of ways to obtain information about the Mach number in a supersonic flow</a:t>
                </a:r>
                <a:r>
                  <a:rPr lang="en-US" sz="2800" dirty="0" smtClean="0"/>
                  <a:t>.</a:t>
                </a:r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800" dirty="0" smtClean="0"/>
                  <a:t>Method 1 – Isentropic relation</a:t>
                </a:r>
              </a:p>
              <a:p>
                <a:pPr lvl="1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 smtClean="0"/>
                  <a:t>Given the stagnation and static pressure before the shock</a:t>
                </a:r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01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num>
                          <m:den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den>
                        </m:f>
                      </m:sup>
                    </m:sSup>
                  </m:oMath>
                </a14:m>
                <a:endParaRPr lang="en-US" sz="2400" dirty="0" smtClean="0"/>
              </a:p>
              <a:p>
                <a:pPr lvl="1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000" i="1" dirty="0" smtClean="0"/>
                  <a:t>P</a:t>
                </a:r>
                <a:r>
                  <a:rPr lang="en-US" sz="2000" i="1" baseline="-25000" dirty="0" smtClean="0"/>
                  <a:t>01</a:t>
                </a:r>
                <a:r>
                  <a:rPr lang="en-US" sz="2000" dirty="0" smtClean="0"/>
                  <a:t> = stagnation pressure before shock</a:t>
                </a:r>
              </a:p>
              <a:p>
                <a:pPr lvl="1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000" i="1" dirty="0" smtClean="0"/>
                  <a:t>P</a:t>
                </a:r>
                <a:r>
                  <a:rPr lang="en-US" sz="2000" i="1" baseline="-25000" dirty="0" smtClean="0"/>
                  <a:t>1</a:t>
                </a:r>
                <a:r>
                  <a:rPr lang="en-US" sz="2000" dirty="0" smtClean="0"/>
                  <a:t> = static pressure before shock</a:t>
                </a:r>
              </a:p>
              <a:p>
                <a:pPr lvl="1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l-GR" sz="2000" i="1" dirty="0" smtClean="0"/>
                  <a:t>γ</a:t>
                </a:r>
                <a:r>
                  <a:rPr lang="en-US" sz="2000" dirty="0" smtClean="0"/>
                  <a:t> = specific heat of fluid</a:t>
                </a:r>
              </a:p>
              <a:p>
                <a:pPr lvl="1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000" i="1" dirty="0" smtClean="0"/>
                  <a:t>M</a:t>
                </a:r>
                <a:r>
                  <a:rPr lang="en-US" sz="2000" dirty="0" smtClean="0"/>
                  <a:t> = Mach number</a:t>
                </a:r>
                <a:endParaRPr lang="en-US" sz="2000" dirty="0"/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endParaRPr lang="en-US" sz="2400" dirty="0" smtClean="0"/>
              </a:p>
              <a:p>
                <a:pPr marL="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686800" cy="5715000"/>
              </a:xfrm>
              <a:blipFill rotWithShape="1">
                <a:blip r:embed="rId3"/>
                <a:stretch>
                  <a:fillRect l="-632" t="-961" r="-1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1 -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6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686800" cy="5715000"/>
              </a:xfrm>
            </p:spPr>
            <p:txBody>
              <a:bodyPr>
                <a:normAutofit/>
              </a:bodyPr>
              <a:lstStyle/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800" dirty="0" smtClean="0"/>
                  <a:t>Method 2 – Pitot probe</a:t>
                </a:r>
              </a:p>
              <a:p>
                <a:pPr lvl="1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 smtClean="0"/>
                  <a:t>The </a:t>
                </a:r>
                <a:r>
                  <a:rPr lang="en-US" sz="2400" dirty="0"/>
                  <a:t>introduction of a Pitot probe into the flow stream, leads to a detached bow </a:t>
                </a:r>
                <a:r>
                  <a:rPr lang="en-US" sz="2400" dirty="0" smtClean="0"/>
                  <a:t>shock.</a:t>
                </a:r>
              </a:p>
              <a:p>
                <a:pPr lvl="1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/>
                  <a:t>The Rayleigh Pitot tube formula can be used to determine the Mach </a:t>
                </a:r>
                <a:r>
                  <a:rPr lang="en-US" sz="2400" dirty="0" smtClean="0"/>
                  <a:t>number.</a:t>
                </a:r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𝛾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num>
                          <m:den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den>
                        </m:f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e>
                    </m:d>
                  </m:oMath>
                </a14:m>
                <a:endParaRPr lang="en-US" sz="2400" dirty="0" smtClean="0"/>
              </a:p>
              <a:p>
                <a:pPr lvl="1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000" i="1" dirty="0" smtClean="0"/>
                  <a:t>P</a:t>
                </a:r>
                <a:r>
                  <a:rPr lang="en-US" sz="2000" i="1" baseline="-25000" dirty="0" smtClean="0"/>
                  <a:t>02</a:t>
                </a:r>
                <a:r>
                  <a:rPr lang="en-US" sz="2000" dirty="0" smtClean="0"/>
                  <a:t> = stagnation pressure after shock</a:t>
                </a:r>
              </a:p>
              <a:p>
                <a:pPr lvl="1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000" i="1" dirty="0" smtClean="0"/>
                  <a:t>P</a:t>
                </a:r>
                <a:r>
                  <a:rPr lang="en-US" sz="2000" i="1" baseline="-25000" dirty="0" smtClean="0"/>
                  <a:t>1</a:t>
                </a:r>
                <a:r>
                  <a:rPr lang="en-US" sz="2000" dirty="0" smtClean="0"/>
                  <a:t> = static pressure before shock</a:t>
                </a:r>
              </a:p>
              <a:p>
                <a:pPr lvl="1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l-GR" sz="2000" i="1" dirty="0" smtClean="0"/>
                  <a:t>γ</a:t>
                </a:r>
                <a:r>
                  <a:rPr lang="en-US" sz="2000" dirty="0" smtClean="0"/>
                  <a:t> = specific heat of fluid</a:t>
                </a:r>
              </a:p>
              <a:p>
                <a:pPr lvl="1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000" i="1" dirty="0" smtClean="0"/>
                  <a:t>M</a:t>
                </a:r>
                <a:r>
                  <a:rPr lang="en-US" sz="2000" dirty="0" smtClean="0"/>
                  <a:t> = Mach number</a:t>
                </a:r>
                <a:endParaRPr lang="en-US" sz="2000" dirty="0"/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endParaRPr lang="en-US" sz="2400" dirty="0" smtClean="0"/>
              </a:p>
              <a:p>
                <a:pPr marL="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686800" cy="5715000"/>
              </a:xfrm>
              <a:blipFill rotWithShape="1">
                <a:blip r:embed="rId3"/>
                <a:stretch>
                  <a:fillRect l="-632" t="-961" r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 descr="Image result for supersonic pitot tube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0" t="53250" r="19785" b="5460"/>
          <a:stretch/>
        </p:blipFill>
        <p:spPr bwMode="auto">
          <a:xfrm>
            <a:off x="5486401" y="4588759"/>
            <a:ext cx="3657600" cy="22692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1 -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6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800" dirty="0" smtClean="0"/>
              <a:t>Create </a:t>
            </a:r>
            <a:r>
              <a:rPr lang="en-US" sz="1800" dirty="0"/>
              <a:t>a plot between the block number setting and the Mach number obtained using the isentropic and Rayleigh Pitot tube relations</a:t>
            </a:r>
            <a:r>
              <a:rPr lang="en-US" sz="1800" dirty="0" smtClean="0"/>
              <a:t>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800" dirty="0" smtClean="0"/>
              <a:t>Data acquired: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18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1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800" dirty="0"/>
              <a:t>Create two best fit polynomials through the </a:t>
            </a:r>
            <a:r>
              <a:rPr lang="en-US" sz="1800" dirty="0" smtClean="0"/>
              <a:t>data.</a:t>
            </a:r>
          </a:p>
          <a:p>
            <a:pPr lvl="0"/>
            <a:r>
              <a:rPr lang="en-US" sz="1800" dirty="0"/>
              <a:t>Provide the equations of the polynomial fits</a:t>
            </a:r>
            <a:r>
              <a:rPr lang="en-US" sz="1800" dirty="0" smtClean="0"/>
              <a:t>.</a:t>
            </a:r>
          </a:p>
          <a:p>
            <a:pPr lvl="0"/>
            <a:r>
              <a:rPr lang="en-US" sz="1800" dirty="0" smtClean="0"/>
              <a:t>Compare the calibration data with manufacture data sheet.</a:t>
            </a:r>
            <a:endParaRPr lang="en-US" sz="1800" dirty="0" smtClean="0"/>
          </a:p>
          <a:p>
            <a:pPr lvl="0"/>
            <a:r>
              <a:rPr lang="en-US" sz="1800" dirty="0" smtClean="0"/>
              <a:t>Extra credit for those who get the correct degree polynomial fits.</a:t>
            </a:r>
            <a:endParaRPr lang="en-US" sz="18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600" dirty="0"/>
          </a:p>
          <a:p>
            <a:pPr lvl="1">
              <a:spcBef>
                <a:spcPts val="0"/>
              </a:spcBef>
              <a:spcAft>
                <a:spcPts val="1800"/>
              </a:spcAft>
            </a:pPr>
            <a:endParaRPr lang="en-US" sz="1600" dirty="0" smtClean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1 – Expectations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894198"/>
              </p:ext>
            </p:extLst>
          </p:nvPr>
        </p:nvGraphicFramePr>
        <p:xfrm>
          <a:off x="1524000" y="2209800"/>
          <a:ext cx="6358271" cy="3708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5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6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8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25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time (s)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2000" kern="1200" baseline="-250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r>
                        <a:rPr lang="en-US" sz="20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(psi)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2000" kern="1200" baseline="-250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20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(psi)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2000" kern="1200" baseline="-250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02 </a:t>
                      </a:r>
                      <a:r>
                        <a:rPr lang="en-US" sz="20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(psi)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2000" kern="1200" baseline="-2500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atm</a:t>
                      </a:r>
                      <a:r>
                        <a:rPr lang="en-US" sz="20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(psi)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2000" kern="1200" baseline="-250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r>
                        <a:rPr lang="en-US" sz="20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2000" kern="1200" baseline="3000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2000" kern="120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20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181" y="3886200"/>
            <a:ext cx="3963219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81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su-apa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ncsu-apa_template</Template>
  <TotalTime>15822</TotalTime>
  <Words>416</Words>
  <Application>Microsoft Office PowerPoint</Application>
  <PresentationFormat>On-screen Show (4:3)</PresentationFormat>
  <Paragraphs>76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Wingdings</vt:lpstr>
      <vt:lpstr>ncsu-apa_template</vt:lpstr>
      <vt:lpstr>MAE 352 – Experimental Aerodynamics II General Information and Lab 1 (Supersonic Wind Tunnel Block Calibration)</vt:lpstr>
      <vt:lpstr>Outline</vt:lpstr>
      <vt:lpstr>General Information and  Course Objectives</vt:lpstr>
      <vt:lpstr>Lab 1 - Objective</vt:lpstr>
      <vt:lpstr>Lab 1 - Theory</vt:lpstr>
      <vt:lpstr>Lab 1 - Theory</vt:lpstr>
      <vt:lpstr>Lab 1 - Theory</vt:lpstr>
      <vt:lpstr>Lab 1 – Expectations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Shreyas Narsipur</dc:creator>
  <cp:lastModifiedBy>Shreyas Narsipur</cp:lastModifiedBy>
  <cp:revision>742</cp:revision>
  <cp:lastPrinted>2017-08-18T00:11:24Z</cp:lastPrinted>
  <dcterms:created xsi:type="dcterms:W3CDTF">2013-08-22T21:17:39Z</dcterms:created>
  <dcterms:modified xsi:type="dcterms:W3CDTF">2019-01-22T21:37:40Z</dcterms:modified>
</cp:coreProperties>
</file>