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8" r:id="rId3"/>
    <p:sldId id="257" r:id="rId4"/>
    <p:sldId id="260" r:id="rId5"/>
    <p:sldId id="267" r:id="rId6"/>
    <p:sldId id="268" r:id="rId7"/>
    <p:sldId id="266" r:id="rId8"/>
    <p:sldId id="264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0330D4D3-54B8-47C2-8D8F-FA67BD5E8711}">
          <p14:sldIdLst>
            <p14:sldId id="256"/>
            <p14:sldId id="258"/>
            <p14:sldId id="257"/>
            <p14:sldId id="260"/>
            <p14:sldId id="267"/>
            <p14:sldId id="268"/>
            <p14:sldId id="266"/>
            <p14:sldId id="264"/>
          </p14:sldIdLst>
        </p14:section>
        <p14:section name="Untitled Section" id="{FC30B9BE-2515-400F-B17D-9E0ADCF1C52D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60093"/>
    <a:srgbClr val="1B2DAF"/>
    <a:srgbClr val="2810B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350" autoAdjust="0"/>
    <p:restoredTop sz="94458" autoAdjust="0"/>
  </p:normalViewPr>
  <p:slideViewPr>
    <p:cSldViewPr>
      <p:cViewPr varScale="1">
        <p:scale>
          <a:sx n="120" d="100"/>
          <a:sy n="120" d="100"/>
        </p:scale>
        <p:origin x="1930" y="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9499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D2213AE1-DFB3-44EF-A042-D5CB7C8A9742}" type="datetimeFigureOut">
              <a:rPr lang="en-US" smtClean="0"/>
              <a:t>1/22/2019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537D80D-0366-4655-9E79-BEB49644EA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3907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8AD9FB0-04E0-4B9E-A669-F5B948E3B7B4}" type="datetimeFigureOut">
              <a:rPr lang="en-US" smtClean="0"/>
              <a:t>1/22/2019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21EA5337-7E3F-473A-AAA3-863970BA54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7209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EA5337-7E3F-473A-AAA3-863970BA54A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1810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EA5337-7E3F-473A-AAA3-863970BA54A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47146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EA5337-7E3F-473A-AAA3-863970BA54A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34017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EA5337-7E3F-473A-AAA3-863970BA54A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10918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EA5337-7E3F-473A-AAA3-863970BA54A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4174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EA5337-7E3F-473A-AAA3-863970BA54A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41748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EA5337-7E3F-473A-AAA3-863970BA54A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41748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EA5337-7E3F-473A-AAA3-863970BA54A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3260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01000" y="6492875"/>
            <a:ext cx="1143000" cy="365125"/>
          </a:xfrm>
        </p:spPr>
        <p:txBody>
          <a:bodyPr/>
          <a:lstStyle/>
          <a:p>
            <a:fld id="{E5D3ACF4-CC48-4AE1-B7A7-4A5EEB9DF31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Picture Placeholder 2"/>
          <p:cNvSpPr>
            <a:spLocks noGrp="1"/>
          </p:cNvSpPr>
          <p:nvPr>
            <p:ph type="pic" idx="13"/>
          </p:nvPr>
        </p:nvSpPr>
        <p:spPr>
          <a:xfrm>
            <a:off x="6705600" y="346816"/>
            <a:ext cx="2438400" cy="605398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381000" y="2971800"/>
            <a:ext cx="5486400" cy="566738"/>
          </a:xfrm>
        </p:spPr>
        <p:txBody>
          <a:bodyPr anchor="b">
            <a:normAutofit/>
          </a:bodyPr>
          <a:lstStyle>
            <a:lvl1pPr algn="l">
              <a:defRPr sz="28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3538538"/>
            <a:ext cx="5486400" cy="804862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309116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F9BBA91-FC5F-407A-A3BB-5C00D6B63829}" type="datetime1">
              <a:rPr lang="en-US" smtClean="0"/>
              <a:t>1/22/2019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3ACF4-CC48-4AE1-B7A7-4A5EEB9DF3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1935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E0E2E1B-0835-4026-8B73-FF826491894E}" type="datetime1">
              <a:rPr lang="en-US" smtClean="0"/>
              <a:t>1/22/2019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3ACF4-CC48-4AE1-B7A7-4A5EEB9DF3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7234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72F6028-54EC-40F0-A7EB-377733B9AF2C}" type="datetime1">
              <a:rPr lang="en-US" smtClean="0"/>
              <a:t>1/22/2019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3ACF4-CC48-4AE1-B7A7-4A5EEB9DF3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4840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A86FA76-1E96-4788-9BED-FA86EE9186FE}" type="datetime1">
              <a:rPr lang="en-US" smtClean="0"/>
              <a:t>1/22/2019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3ACF4-CC48-4AE1-B7A7-4A5EEB9DF3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23206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30A253F-2FD5-4C99-9A91-C95EDB92D73B}" type="datetime1">
              <a:rPr lang="en-US" smtClean="0"/>
              <a:t>1/22/2019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3ACF4-CC48-4AE1-B7A7-4A5EEB9DF3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8399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77D400B-43B5-4706-BE5C-FB5B6FA18182}" type="datetime1">
              <a:rPr lang="en-US" smtClean="0"/>
              <a:t>1/22/2019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3ACF4-CC48-4AE1-B7A7-4A5EEB9DF3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073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EC12360-DFC3-489A-9ECD-1633027B049D}" type="datetime1">
              <a:rPr lang="en-US" smtClean="0"/>
              <a:t>1/22/2019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3ACF4-CC48-4AE1-B7A7-4A5EEB9DF3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1029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2385652-3A3D-481F-80BC-05B560676A09}" type="datetime1">
              <a:rPr lang="en-US" smtClean="0"/>
              <a:t>1/22/2019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3ACF4-CC48-4AE1-B7A7-4A5EEB9DF3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58818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C94FA33-91F5-4609-BBD0-C7117AFA7C0D}" type="datetime1">
              <a:rPr lang="en-US" smtClean="0"/>
              <a:t>1/22/2019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3ACF4-CC48-4AE1-B7A7-4A5EEB9DF3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4216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C5076FF-2753-4A68-BADA-9C1C45EC71B7}" type="datetime1">
              <a:rPr lang="en-US" smtClean="0"/>
              <a:t>1/22/2019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3ACF4-CC48-4AE1-B7A7-4A5EEB9DF3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2940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43000"/>
            <a:ext cx="8229600" cy="5334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accent2"/>
                </a:solidFill>
              </a:defRPr>
            </a:lvl1pPr>
          </a:lstStyle>
          <a:p>
            <a:fld id="{E5D3ACF4-CC48-4AE1-B7A7-4A5EEB9DF31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1404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chemeClr val="accent2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accent2"/>
        </a:buClr>
        <a:buSzPct val="75000"/>
        <a:buFont typeface="Wingdings" pitchFamily="2" charset="2"/>
        <a:buChar char="Ø"/>
        <a:defRPr sz="3200" kern="1200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accent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accent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accent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Image result for supersonic pitot tube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961"/>
          <a:stretch/>
        </p:blipFill>
        <p:spPr bwMode="auto">
          <a:xfrm>
            <a:off x="6739128" y="1639784"/>
            <a:ext cx="2404872" cy="36546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2667000"/>
            <a:ext cx="6248400" cy="871538"/>
          </a:xfrm>
        </p:spPr>
        <p:txBody>
          <a:bodyPr>
            <a:noAutofit/>
          </a:bodyPr>
          <a:lstStyle/>
          <a:p>
            <a:pPr>
              <a:spcAft>
                <a:spcPts val="300"/>
              </a:spcAft>
            </a:pPr>
            <a:r>
              <a:rPr lang="en-US" sz="2600" dirty="0" smtClean="0"/>
              <a:t>MAE 352 – Experimental Aerodynamics II</a:t>
            </a:r>
            <a:br>
              <a:rPr lang="en-US" sz="2600" dirty="0" smtClean="0"/>
            </a:br>
            <a:r>
              <a:rPr lang="en-US" sz="2600" dirty="0" smtClean="0"/>
              <a:t>General Information and Lab 1 (Supersonic Wind Tunnel Block Calibration)</a:t>
            </a:r>
            <a:endParaRPr lang="en-US" sz="26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err="1" smtClean="0"/>
              <a:t>Shreyas</a:t>
            </a:r>
            <a:r>
              <a:rPr lang="en-US" dirty="0" smtClean="0"/>
              <a:t> </a:t>
            </a:r>
            <a:r>
              <a:rPr lang="en-US" dirty="0" err="1" smtClean="0"/>
              <a:t>Narsipur</a:t>
            </a:r>
            <a:endParaRPr lang="en-US" dirty="0" smtClean="0"/>
          </a:p>
          <a:p>
            <a:r>
              <a:rPr lang="en-US" dirty="0" smtClean="0"/>
              <a:t>NCSU</a:t>
            </a:r>
          </a:p>
          <a:p>
            <a:r>
              <a:rPr lang="en-US" dirty="0" smtClean="0"/>
              <a:t>January </a:t>
            </a:r>
            <a:r>
              <a:rPr lang="en-US" dirty="0" smtClean="0"/>
              <a:t>22</a:t>
            </a:r>
            <a:r>
              <a:rPr lang="en-US" baseline="30000" dirty="0" smtClean="0"/>
              <a:t>nd</a:t>
            </a:r>
            <a:r>
              <a:rPr lang="en-US" dirty="0" smtClean="0"/>
              <a:t>, 2019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3ACF4-CC48-4AE1-B7A7-4A5EEB9DF315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2532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686800" cy="1066800"/>
          </a:xfrm>
        </p:spPr>
        <p:txBody>
          <a:bodyPr>
            <a:normAutofit/>
          </a:bodyPr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3ACF4-CC48-4AE1-B7A7-4A5EEB9DF315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686800" cy="5715000"/>
          </a:xfrm>
        </p:spPr>
        <p:txBody>
          <a:bodyPr>
            <a:noAutofit/>
          </a:bodyPr>
          <a:lstStyle/>
          <a:p>
            <a:pPr>
              <a:spcBef>
                <a:spcPts val="1200"/>
              </a:spcBef>
              <a:spcAft>
                <a:spcPts val="1000"/>
              </a:spcAft>
            </a:pPr>
            <a:r>
              <a:rPr lang="en-US" sz="2400" dirty="0" smtClean="0"/>
              <a:t>General Information and Course Objectives</a:t>
            </a:r>
          </a:p>
          <a:p>
            <a:pPr>
              <a:spcBef>
                <a:spcPts val="1200"/>
              </a:spcBef>
              <a:spcAft>
                <a:spcPts val="1000"/>
              </a:spcAft>
            </a:pPr>
            <a:r>
              <a:rPr lang="en-US" sz="2400" dirty="0" smtClean="0"/>
              <a:t>Lab 1 - Objective</a:t>
            </a:r>
          </a:p>
          <a:p>
            <a:pPr>
              <a:spcBef>
                <a:spcPts val="1200"/>
              </a:spcBef>
              <a:spcAft>
                <a:spcPts val="1000"/>
              </a:spcAft>
            </a:pPr>
            <a:r>
              <a:rPr lang="en-US" sz="2400" dirty="0" smtClean="0"/>
              <a:t>Lab 1 – Theory</a:t>
            </a:r>
          </a:p>
          <a:p>
            <a:pPr>
              <a:spcBef>
                <a:spcPts val="1200"/>
              </a:spcBef>
              <a:spcAft>
                <a:spcPts val="1000"/>
              </a:spcAft>
            </a:pPr>
            <a:r>
              <a:rPr lang="en-US" sz="2400" dirty="0" smtClean="0"/>
              <a:t>Lab 1 - Expectations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77460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6868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General Information and </a:t>
            </a:r>
            <a:br>
              <a:rPr lang="en-US" dirty="0" smtClean="0"/>
            </a:br>
            <a:r>
              <a:rPr lang="en-US" dirty="0" smtClean="0"/>
              <a:t>Course 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686800" cy="5715000"/>
          </a:xfrm>
        </p:spPr>
        <p:txBody>
          <a:bodyPr>
            <a:normAutofit fontScale="92500" lnSpcReduction="20000"/>
          </a:bodyPr>
          <a:lstStyle/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en-US" sz="2800" dirty="0" smtClean="0"/>
              <a:t>Focus will be on optimized data acquisition and analysis techniques (</a:t>
            </a:r>
            <a:r>
              <a:rPr lang="en-US" sz="2800" dirty="0" err="1" smtClean="0"/>
              <a:t>LabView</a:t>
            </a:r>
            <a:r>
              <a:rPr lang="en-US" sz="2800" dirty="0" smtClean="0"/>
              <a:t>, </a:t>
            </a:r>
            <a:r>
              <a:rPr lang="en-US" sz="2800" dirty="0" err="1" smtClean="0"/>
              <a:t>Matlab</a:t>
            </a:r>
            <a:r>
              <a:rPr lang="en-US" sz="2800" dirty="0" smtClean="0"/>
              <a:t>, etc.).</a:t>
            </a:r>
          </a:p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en-US" sz="2800" dirty="0" smtClean="0"/>
              <a:t>Lab reports  in AIAA technical report format:</a:t>
            </a:r>
            <a:endParaRPr lang="en-US" sz="2800" dirty="0"/>
          </a:p>
          <a:p>
            <a:pPr lvl="1">
              <a:spcBef>
                <a:spcPts val="0"/>
              </a:spcBef>
              <a:spcAft>
                <a:spcPts val="1800"/>
              </a:spcAft>
            </a:pPr>
            <a:r>
              <a:rPr lang="en-US" sz="2400" dirty="0" smtClean="0"/>
              <a:t>A short introduction will be required for each experiment.</a:t>
            </a:r>
          </a:p>
          <a:p>
            <a:pPr lvl="1">
              <a:spcBef>
                <a:spcPts val="0"/>
              </a:spcBef>
              <a:spcAft>
                <a:spcPts val="1800"/>
              </a:spcAft>
            </a:pPr>
            <a:r>
              <a:rPr lang="en-US" sz="2400" dirty="0" smtClean="0"/>
              <a:t>Discuss the experimental setup, equations used to correct or reduce the data, and the steps taken to obtain your results in the methodology section.</a:t>
            </a:r>
          </a:p>
          <a:p>
            <a:pPr lvl="1">
              <a:spcBef>
                <a:spcPts val="0"/>
              </a:spcBef>
              <a:spcAft>
                <a:spcPts val="1800"/>
              </a:spcAft>
            </a:pPr>
            <a:r>
              <a:rPr lang="en-US" sz="2400" dirty="0" smtClean="0"/>
              <a:t>A detailed discussion of the plots should be provided in the results section. </a:t>
            </a:r>
          </a:p>
          <a:p>
            <a:pPr lvl="1">
              <a:spcBef>
                <a:spcPts val="0"/>
              </a:spcBef>
              <a:spcAft>
                <a:spcPts val="1800"/>
              </a:spcAft>
            </a:pPr>
            <a:r>
              <a:rPr lang="en-US" sz="2400" dirty="0" smtClean="0"/>
              <a:t>Codes (if any) can be provided in the appendix.</a:t>
            </a:r>
          </a:p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en-US" sz="2800" dirty="0" smtClean="0"/>
              <a:t>75% individual assignments and 25% group project work.</a:t>
            </a:r>
          </a:p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en-US" sz="2800" dirty="0" smtClean="0"/>
              <a:t>Attendance is mandatory.</a:t>
            </a:r>
          </a:p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en-US" sz="2800" dirty="0" smtClean="0"/>
              <a:t>BE SAFE!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3ACF4-CC48-4AE1-B7A7-4A5EEB9DF31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0676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:\Users\shreya\Documents\Teaching_NCSU\MAE352_Experimental-Aero-2\Shreyas_teaching\Lab-1\ncsu_supersonic_wind_tunnel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3420137"/>
            <a:ext cx="4953000" cy="341096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Lab 1 - Objective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3ACF4-CC48-4AE1-B7A7-4A5EEB9DF315}" type="slidenum">
              <a:rPr lang="en-US" smtClean="0"/>
              <a:t>4</a:t>
            </a:fld>
            <a:endParaRPr lang="en-US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686800" cy="571500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en-US" sz="2800" dirty="0" smtClean="0"/>
              <a:t>A basic understanding of the supersonic wind tunnel instrumentation.</a:t>
            </a:r>
          </a:p>
          <a:p>
            <a:pPr lvl="0"/>
            <a:r>
              <a:rPr lang="en-US" sz="2800" dirty="0"/>
              <a:t>Create a calibration curve for the block setting of the supersonic wind tunnel with the Mach number</a:t>
            </a:r>
            <a:r>
              <a:rPr lang="en-US" sz="28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62976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686800" cy="571500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2800" dirty="0"/>
              <a:t>The block in a supersonic wind tunnel is the piece that determines the shape of the nozzle </a:t>
            </a:r>
            <a:r>
              <a:rPr lang="en-US" sz="2800" dirty="0" smtClean="0"/>
              <a:t>throat.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2800" dirty="0"/>
              <a:t>In the case of our tunnel, the block is continuously adjustable and can generate flow from </a:t>
            </a:r>
            <a:r>
              <a:rPr lang="en-US" sz="2800" i="1" dirty="0"/>
              <a:t>M</a:t>
            </a:r>
            <a:r>
              <a:rPr lang="en-US" sz="2800" dirty="0"/>
              <a:t> = 1.5 – 3.5.</a:t>
            </a:r>
            <a:endParaRPr lang="en-US" sz="2800" dirty="0" smtClean="0"/>
          </a:p>
          <a:p>
            <a:r>
              <a:rPr lang="en-US" sz="2800" dirty="0" smtClean="0"/>
              <a:t>It is </a:t>
            </a:r>
            <a:r>
              <a:rPr lang="en-US" sz="2800" dirty="0"/>
              <a:t>desirous to know </a:t>
            </a:r>
            <a:r>
              <a:rPr lang="en-US" sz="2800" dirty="0" smtClean="0"/>
              <a:t>the Mach number </a:t>
            </a:r>
            <a:r>
              <a:rPr lang="en-US" sz="2800" dirty="0"/>
              <a:t>to within about 0.1 percent.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endParaRPr lang="en-US" sz="2400" dirty="0" smtClean="0"/>
          </a:p>
          <a:p>
            <a:pPr marL="0" indent="0">
              <a:spcBef>
                <a:spcPts val="0"/>
              </a:spcBef>
              <a:spcAft>
                <a:spcPts val="1800"/>
              </a:spcAft>
              <a:buNone/>
            </a:pPr>
            <a:endParaRPr lang="en-US" sz="2800" dirty="0"/>
          </a:p>
        </p:txBody>
      </p:sp>
      <p:pic>
        <p:nvPicPr>
          <p:cNvPr id="2050" name="Picture 2" descr="Schematic drawing of an open return wind tunnel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259" b="12738"/>
          <a:stretch/>
        </p:blipFill>
        <p:spPr bwMode="auto">
          <a:xfrm>
            <a:off x="2057400" y="4038600"/>
            <a:ext cx="5218403" cy="2819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Lab 1 - Theory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3ACF4-CC48-4AE1-B7A7-4A5EEB9DF31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928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143000"/>
                <a:ext cx="8686800" cy="5715000"/>
              </a:xfrm>
            </p:spPr>
            <p:txBody>
              <a:bodyPr>
                <a:normAutofit/>
              </a:bodyPr>
              <a:lstStyle/>
              <a:p>
                <a:pPr>
                  <a:spcBef>
                    <a:spcPts val="0"/>
                  </a:spcBef>
                  <a:spcAft>
                    <a:spcPts val="600"/>
                  </a:spcAft>
                </a:pPr>
                <a:r>
                  <a:rPr lang="en-US" sz="2800" dirty="0"/>
                  <a:t>There are a number of ways to obtain information about the Mach number in a supersonic flow</a:t>
                </a:r>
                <a:r>
                  <a:rPr lang="en-US" sz="2800" dirty="0" smtClean="0"/>
                  <a:t>.</a:t>
                </a:r>
              </a:p>
              <a:p>
                <a:pPr>
                  <a:spcBef>
                    <a:spcPts val="0"/>
                  </a:spcBef>
                  <a:spcAft>
                    <a:spcPts val="600"/>
                  </a:spcAft>
                </a:pPr>
                <a:r>
                  <a:rPr lang="en-US" sz="2800" dirty="0" smtClean="0"/>
                  <a:t>Method 1 – Isentropic relation</a:t>
                </a:r>
              </a:p>
              <a:p>
                <a:pPr lvl="1">
                  <a:spcBef>
                    <a:spcPts val="0"/>
                  </a:spcBef>
                  <a:spcAft>
                    <a:spcPts val="600"/>
                  </a:spcAft>
                </a:pPr>
                <a:r>
                  <a:rPr lang="en-US" sz="2400" dirty="0" smtClean="0"/>
                  <a:t>Given the stagnation and static pressure before the shock</a:t>
                </a:r>
              </a:p>
              <a:p>
                <a:pPr>
                  <a:spcBef>
                    <a:spcPts val="0"/>
                  </a:spcBef>
                  <a:spcAft>
                    <a:spcPts val="600"/>
                  </a:spcAft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01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den>
                    </m:f>
                    <m:r>
                      <a:rPr lang="en-US" sz="2400" i="1">
                        <a:latin typeface="Cambria Math" panose="02040503050406030204" pitchFamily="18" charset="0"/>
                      </a:rPr>
                      <m:t>= </m:t>
                    </m:r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1+</m:t>
                            </m:r>
                            <m:f>
                              <m:fPr>
                                <m:ctrlPr>
                                  <a:rPr lang="en-US" sz="24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𝛾</m:t>
                                </m:r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num>
                              <m:den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  <m:sSup>
                              <m:sSupPr>
                                <m:ctrlPr>
                                  <a:rPr lang="en-US" sz="240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𝑀</m:t>
                                </m:r>
                              </m:e>
                              <m:sup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e>
                        </m:d>
                      </m:e>
                      <m:sup>
                        <m:f>
                          <m:f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𝛾</m:t>
                            </m:r>
                          </m:num>
                          <m:den>
                            <m:d>
                              <m:dPr>
                                <m:ctrlPr>
                                  <a:rPr lang="en-US" sz="24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𝛾</m:t>
                                </m:r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d>
                          </m:den>
                        </m:f>
                      </m:sup>
                    </m:sSup>
                  </m:oMath>
                </a14:m>
                <a:endParaRPr lang="en-US" sz="2400" dirty="0" smtClean="0"/>
              </a:p>
              <a:p>
                <a:pPr lvl="1">
                  <a:spcBef>
                    <a:spcPts val="0"/>
                  </a:spcBef>
                  <a:spcAft>
                    <a:spcPts val="600"/>
                  </a:spcAft>
                </a:pPr>
                <a:r>
                  <a:rPr lang="en-US" sz="2000" i="1" dirty="0" smtClean="0"/>
                  <a:t>P</a:t>
                </a:r>
                <a:r>
                  <a:rPr lang="en-US" sz="2000" i="1" baseline="-25000" dirty="0" smtClean="0"/>
                  <a:t>01</a:t>
                </a:r>
                <a:r>
                  <a:rPr lang="en-US" sz="2000" dirty="0" smtClean="0"/>
                  <a:t> = stagnation pressure before shock</a:t>
                </a:r>
              </a:p>
              <a:p>
                <a:pPr lvl="1">
                  <a:spcBef>
                    <a:spcPts val="0"/>
                  </a:spcBef>
                  <a:spcAft>
                    <a:spcPts val="600"/>
                  </a:spcAft>
                </a:pPr>
                <a:r>
                  <a:rPr lang="en-US" sz="2000" i="1" dirty="0" smtClean="0"/>
                  <a:t>P</a:t>
                </a:r>
                <a:r>
                  <a:rPr lang="en-US" sz="2000" i="1" baseline="-25000" dirty="0" smtClean="0"/>
                  <a:t>1</a:t>
                </a:r>
                <a:r>
                  <a:rPr lang="en-US" sz="2000" dirty="0" smtClean="0"/>
                  <a:t> = static pressure before shock</a:t>
                </a:r>
              </a:p>
              <a:p>
                <a:pPr lvl="1">
                  <a:spcBef>
                    <a:spcPts val="0"/>
                  </a:spcBef>
                  <a:spcAft>
                    <a:spcPts val="600"/>
                  </a:spcAft>
                </a:pPr>
                <a:r>
                  <a:rPr lang="el-GR" sz="2000" i="1" dirty="0" smtClean="0"/>
                  <a:t>γ</a:t>
                </a:r>
                <a:r>
                  <a:rPr lang="en-US" sz="2000" dirty="0" smtClean="0"/>
                  <a:t> = specific heat of fluid</a:t>
                </a:r>
              </a:p>
              <a:p>
                <a:pPr lvl="1">
                  <a:spcBef>
                    <a:spcPts val="0"/>
                  </a:spcBef>
                  <a:spcAft>
                    <a:spcPts val="600"/>
                  </a:spcAft>
                </a:pPr>
                <a:r>
                  <a:rPr lang="en-US" sz="2000" i="1" dirty="0" smtClean="0"/>
                  <a:t>M</a:t>
                </a:r>
                <a:r>
                  <a:rPr lang="en-US" sz="2000" dirty="0" smtClean="0"/>
                  <a:t> = Mach number</a:t>
                </a:r>
                <a:endParaRPr lang="en-US" sz="2000" dirty="0"/>
              </a:p>
              <a:p>
                <a:pPr>
                  <a:spcBef>
                    <a:spcPts val="0"/>
                  </a:spcBef>
                  <a:spcAft>
                    <a:spcPts val="600"/>
                  </a:spcAft>
                </a:pPr>
                <a:endParaRPr lang="en-US" sz="2400" dirty="0" smtClean="0"/>
              </a:p>
              <a:p>
                <a:pPr marL="0" indent="0">
                  <a:spcBef>
                    <a:spcPts val="0"/>
                  </a:spcBef>
                  <a:spcAft>
                    <a:spcPts val="1800"/>
                  </a:spcAft>
                  <a:buNone/>
                </a:pPr>
                <a:endParaRPr lang="en-US" sz="2800" dirty="0"/>
              </a:p>
            </p:txBody>
          </p:sp>
        </mc:Choice>
        <mc:Fallback xmlns="">
          <p:sp>
            <p:nvSpPr>
              <p:cNvPr id="6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143000"/>
                <a:ext cx="8686800" cy="5715000"/>
              </a:xfrm>
              <a:blipFill rotWithShape="1">
                <a:blip r:embed="rId3"/>
                <a:stretch>
                  <a:fillRect l="-632" t="-961" r="-196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Lab 1 - Theory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3ACF4-CC48-4AE1-B7A7-4A5EEB9DF31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767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143000"/>
                <a:ext cx="8686800" cy="5715000"/>
              </a:xfrm>
            </p:spPr>
            <p:txBody>
              <a:bodyPr>
                <a:normAutofit/>
              </a:bodyPr>
              <a:lstStyle/>
              <a:p>
                <a:pPr>
                  <a:spcBef>
                    <a:spcPts val="0"/>
                  </a:spcBef>
                  <a:spcAft>
                    <a:spcPts val="600"/>
                  </a:spcAft>
                </a:pPr>
                <a:r>
                  <a:rPr lang="en-US" sz="2800" dirty="0" smtClean="0"/>
                  <a:t>Method 2 – Pitot probe</a:t>
                </a:r>
              </a:p>
              <a:p>
                <a:pPr lvl="1">
                  <a:spcBef>
                    <a:spcPts val="0"/>
                  </a:spcBef>
                  <a:spcAft>
                    <a:spcPts val="600"/>
                  </a:spcAft>
                </a:pPr>
                <a:r>
                  <a:rPr lang="en-US" sz="2400" dirty="0" smtClean="0"/>
                  <a:t>The </a:t>
                </a:r>
                <a:r>
                  <a:rPr lang="en-US" sz="2400" dirty="0"/>
                  <a:t>introduction of a Pitot probe into the flow stream, leads to a detached bow </a:t>
                </a:r>
                <a:r>
                  <a:rPr lang="en-US" sz="2400" dirty="0" smtClean="0"/>
                  <a:t>shock.</a:t>
                </a:r>
              </a:p>
              <a:p>
                <a:pPr lvl="1">
                  <a:spcBef>
                    <a:spcPts val="0"/>
                  </a:spcBef>
                  <a:spcAft>
                    <a:spcPts val="600"/>
                  </a:spcAft>
                </a:pPr>
                <a:r>
                  <a:rPr lang="en-US" sz="2400" dirty="0"/>
                  <a:t>The Rayleigh Pitot tube formula can be used to determine the Mach </a:t>
                </a:r>
                <a:r>
                  <a:rPr lang="en-US" sz="2400" dirty="0" smtClean="0"/>
                  <a:t>number.</a:t>
                </a:r>
              </a:p>
              <a:p>
                <a:pPr>
                  <a:spcBef>
                    <a:spcPts val="0"/>
                  </a:spcBef>
                  <a:spcAft>
                    <a:spcPts val="600"/>
                  </a:spcAft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f>
                          <m:f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sz="24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𝑃</m:t>
                                </m:r>
                              </m:e>
                              <m:sub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02</m:t>
                                </m:r>
                              </m:sub>
                            </m:sSub>
                          </m:num>
                          <m:den>
                            <m:sSub>
                              <m:sSubPr>
                                <m:ctrlPr>
                                  <a:rPr lang="en-US" sz="24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𝑃</m:t>
                                </m:r>
                              </m:e>
                              <m:sub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</m:den>
                        </m:f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= 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24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sSup>
                                  <m:sSupPr>
                                    <m:ctrlP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en-US" sz="24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sz="2400" i="1">
                                            <a:latin typeface="Cambria Math" panose="02040503050406030204" pitchFamily="18" charset="0"/>
                                          </a:rPr>
                                          <m:t>𝛾</m:t>
                                        </m:r>
                                        <m:r>
                                          <a:rPr lang="en-US" sz="2400" i="1">
                                            <a:latin typeface="Cambria Math" panose="02040503050406030204" pitchFamily="18" charset="0"/>
                                          </a:rPr>
                                          <m:t>+1</m:t>
                                        </m:r>
                                      </m:e>
                                    </m:d>
                                  </m:e>
                                  <m:sup>
                                    <m: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sSup>
                                  <m:sSupPr>
                                    <m:ctrlP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  <m:t>𝑀</m:t>
                                    </m:r>
                                  </m:e>
                                  <m:sup>
                                    <m: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num>
                              <m:den>
                                <m:sSup>
                                  <m:sSupPr>
                                    <m:ctrlP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  <m: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  <m:t>𝛾</m:t>
                                    </m:r>
                                    <m: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  <m:t>𝑀</m:t>
                                    </m:r>
                                  </m:e>
                                  <m:sup>
                                    <m: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−2</m:t>
                                </m:r>
                                <m:d>
                                  <m:dPr>
                                    <m:ctrlP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  <m:t>𝛾</m:t>
                                    </m:r>
                                    <m: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  <m:t>−1</m:t>
                                    </m:r>
                                  </m:e>
                                </m:d>
                              </m:den>
                            </m:f>
                          </m:e>
                        </m:d>
                      </m:e>
                      <m:sup>
                        <m:f>
                          <m:f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𝛾</m:t>
                            </m:r>
                          </m:num>
                          <m:den>
                            <m:d>
                              <m:dPr>
                                <m:ctrlPr>
                                  <a:rPr lang="en-US" sz="24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𝛾</m:t>
                                </m:r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d>
                          </m:den>
                        </m:f>
                      </m:sup>
                    </m:sSup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begChr m:val="["/>
                        <m:endChr m:val="]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n-US" sz="240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1−</m:t>
                                </m:r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𝛾</m:t>
                                </m:r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+2</m:t>
                                </m:r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𝛾</m:t>
                                </m:r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𝑀</m:t>
                                </m:r>
                              </m:e>
                              <m:sup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num>
                          <m:den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𝛾</m:t>
                            </m:r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+1</m:t>
                            </m:r>
                          </m:den>
                        </m:f>
                      </m:e>
                    </m:d>
                  </m:oMath>
                </a14:m>
                <a:endParaRPr lang="en-US" sz="2400" dirty="0" smtClean="0"/>
              </a:p>
              <a:p>
                <a:pPr lvl="1">
                  <a:spcBef>
                    <a:spcPts val="0"/>
                  </a:spcBef>
                  <a:spcAft>
                    <a:spcPts val="600"/>
                  </a:spcAft>
                </a:pPr>
                <a:r>
                  <a:rPr lang="en-US" sz="2000" i="1" dirty="0" smtClean="0"/>
                  <a:t>P</a:t>
                </a:r>
                <a:r>
                  <a:rPr lang="en-US" sz="2000" i="1" baseline="-25000" dirty="0" smtClean="0"/>
                  <a:t>02</a:t>
                </a:r>
                <a:r>
                  <a:rPr lang="en-US" sz="2000" dirty="0" smtClean="0"/>
                  <a:t> = stagnation pressure after shock</a:t>
                </a:r>
              </a:p>
              <a:p>
                <a:pPr lvl="1">
                  <a:spcBef>
                    <a:spcPts val="0"/>
                  </a:spcBef>
                  <a:spcAft>
                    <a:spcPts val="600"/>
                  </a:spcAft>
                </a:pPr>
                <a:r>
                  <a:rPr lang="en-US" sz="2000" i="1" dirty="0" smtClean="0"/>
                  <a:t>P</a:t>
                </a:r>
                <a:r>
                  <a:rPr lang="en-US" sz="2000" i="1" baseline="-25000" dirty="0" smtClean="0"/>
                  <a:t>1</a:t>
                </a:r>
                <a:r>
                  <a:rPr lang="en-US" sz="2000" dirty="0" smtClean="0"/>
                  <a:t> = static pressure before shock</a:t>
                </a:r>
              </a:p>
              <a:p>
                <a:pPr lvl="1">
                  <a:spcBef>
                    <a:spcPts val="0"/>
                  </a:spcBef>
                  <a:spcAft>
                    <a:spcPts val="600"/>
                  </a:spcAft>
                </a:pPr>
                <a:r>
                  <a:rPr lang="el-GR" sz="2000" i="1" dirty="0" smtClean="0"/>
                  <a:t>γ</a:t>
                </a:r>
                <a:r>
                  <a:rPr lang="en-US" sz="2000" dirty="0" smtClean="0"/>
                  <a:t> = specific heat of fluid</a:t>
                </a:r>
              </a:p>
              <a:p>
                <a:pPr lvl="1">
                  <a:spcBef>
                    <a:spcPts val="0"/>
                  </a:spcBef>
                  <a:spcAft>
                    <a:spcPts val="600"/>
                  </a:spcAft>
                </a:pPr>
                <a:r>
                  <a:rPr lang="en-US" sz="2000" i="1" dirty="0" smtClean="0"/>
                  <a:t>M</a:t>
                </a:r>
                <a:r>
                  <a:rPr lang="en-US" sz="2000" dirty="0" smtClean="0"/>
                  <a:t> = Mach number</a:t>
                </a:r>
                <a:endParaRPr lang="en-US" sz="2000" dirty="0"/>
              </a:p>
              <a:p>
                <a:pPr>
                  <a:spcBef>
                    <a:spcPts val="0"/>
                  </a:spcBef>
                  <a:spcAft>
                    <a:spcPts val="600"/>
                  </a:spcAft>
                </a:pPr>
                <a:endParaRPr lang="en-US" sz="2400" dirty="0" smtClean="0"/>
              </a:p>
              <a:p>
                <a:pPr marL="0" indent="0">
                  <a:spcBef>
                    <a:spcPts val="0"/>
                  </a:spcBef>
                  <a:spcAft>
                    <a:spcPts val="1800"/>
                  </a:spcAft>
                  <a:buNone/>
                </a:pPr>
                <a:endParaRPr lang="en-US" sz="2800" dirty="0"/>
              </a:p>
            </p:txBody>
          </p:sp>
        </mc:Choice>
        <mc:Fallback xmlns="">
          <p:sp>
            <p:nvSpPr>
              <p:cNvPr id="6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143000"/>
                <a:ext cx="8686800" cy="5715000"/>
              </a:xfrm>
              <a:blipFill rotWithShape="1">
                <a:blip r:embed="rId3"/>
                <a:stretch>
                  <a:fillRect l="-632" t="-961" r="-17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Picture 8" descr="Image result for supersonic pitot tube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70" t="53250" r="19785" b="5460"/>
          <a:stretch/>
        </p:blipFill>
        <p:spPr bwMode="auto">
          <a:xfrm>
            <a:off x="5486401" y="4588759"/>
            <a:ext cx="3657600" cy="22692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Lab 1 - Theory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3ACF4-CC48-4AE1-B7A7-4A5EEB9DF31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368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686800" cy="571500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sz="1800" dirty="0" smtClean="0"/>
              <a:t>Create </a:t>
            </a:r>
            <a:r>
              <a:rPr lang="en-US" sz="1800" dirty="0"/>
              <a:t>a plot between the block number setting and the Mach number obtained using the isentropic and Rayleigh Pitot tube relations</a:t>
            </a:r>
            <a:r>
              <a:rPr lang="en-US" sz="1800" dirty="0" smtClean="0"/>
              <a:t>.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sz="1800" dirty="0" smtClean="0"/>
              <a:t>Data acquired: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endParaRPr lang="en-US" sz="1800" dirty="0" smtClean="0"/>
          </a:p>
          <a:p>
            <a:pPr>
              <a:spcBef>
                <a:spcPts val="0"/>
              </a:spcBef>
              <a:spcAft>
                <a:spcPts val="300"/>
              </a:spcAft>
            </a:pPr>
            <a:endParaRPr lang="en-US" sz="1800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sz="1800" dirty="0"/>
              <a:t>Create two best fit polynomials through the </a:t>
            </a:r>
            <a:r>
              <a:rPr lang="en-US" sz="1800" dirty="0" smtClean="0"/>
              <a:t>data.</a:t>
            </a:r>
          </a:p>
          <a:p>
            <a:pPr lvl="0"/>
            <a:r>
              <a:rPr lang="en-US" sz="1800" dirty="0"/>
              <a:t>Provide the equations of the polynomial fits</a:t>
            </a:r>
            <a:r>
              <a:rPr lang="en-US" sz="1800" dirty="0" smtClean="0"/>
              <a:t>.</a:t>
            </a:r>
          </a:p>
          <a:p>
            <a:pPr lvl="0"/>
            <a:r>
              <a:rPr lang="en-US" sz="1800" dirty="0" smtClean="0"/>
              <a:t>Compare the calibration data with manufacture data sheet.</a:t>
            </a:r>
            <a:endParaRPr lang="en-US" sz="1800" dirty="0" smtClean="0"/>
          </a:p>
          <a:p>
            <a:pPr lvl="0"/>
            <a:r>
              <a:rPr lang="en-US" sz="1800" dirty="0" smtClean="0"/>
              <a:t>Extra credit for those who get the correct degree polynomial fits.</a:t>
            </a:r>
            <a:endParaRPr lang="en-US" sz="1800" dirty="0"/>
          </a:p>
          <a:p>
            <a:pPr>
              <a:spcBef>
                <a:spcPts val="0"/>
              </a:spcBef>
              <a:spcAft>
                <a:spcPts val="600"/>
              </a:spcAft>
            </a:pPr>
            <a:endParaRPr lang="en-US" sz="1600" dirty="0"/>
          </a:p>
          <a:p>
            <a:pPr lvl="1">
              <a:spcBef>
                <a:spcPts val="0"/>
              </a:spcBef>
              <a:spcAft>
                <a:spcPts val="1800"/>
              </a:spcAft>
            </a:pPr>
            <a:endParaRPr lang="en-US" sz="1600" dirty="0" smtClean="0"/>
          </a:p>
          <a:p>
            <a:pPr marL="0" indent="0">
              <a:spcBef>
                <a:spcPts val="0"/>
              </a:spcBef>
              <a:spcAft>
                <a:spcPts val="1800"/>
              </a:spcAft>
              <a:buNone/>
            </a:pPr>
            <a:endParaRPr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Lab 1 – Expectations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3ACF4-CC48-4AE1-B7A7-4A5EEB9DF315}" type="slidenum">
              <a:rPr lang="en-US" smtClean="0"/>
              <a:t>8</a:t>
            </a:fld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2894198"/>
              </p:ext>
            </p:extLst>
          </p:nvPr>
        </p:nvGraphicFramePr>
        <p:xfrm>
          <a:off x="1524000" y="2209800"/>
          <a:ext cx="6358271" cy="370840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9959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53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29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963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183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0259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285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time (s)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285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P</a:t>
                      </a:r>
                      <a:r>
                        <a:rPr lang="en-US" sz="2000" kern="1200" baseline="-250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01</a:t>
                      </a:r>
                      <a:r>
                        <a:rPr lang="en-US" sz="200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 (psi)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285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P</a:t>
                      </a:r>
                      <a:r>
                        <a:rPr lang="en-US" sz="2000" kern="1200" baseline="-250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en-US" sz="200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 (psi)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285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P</a:t>
                      </a:r>
                      <a:r>
                        <a:rPr lang="en-US" sz="2000" kern="1200" baseline="-250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02 </a:t>
                      </a:r>
                      <a:r>
                        <a:rPr lang="en-US" sz="200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(psi)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285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 dirty="0" err="1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P</a:t>
                      </a:r>
                      <a:r>
                        <a:rPr lang="en-US" sz="2000" kern="1200" baseline="-25000" dirty="0" err="1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atm</a:t>
                      </a:r>
                      <a:r>
                        <a:rPr lang="en-US" sz="200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 (psi)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285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T</a:t>
                      </a:r>
                      <a:r>
                        <a:rPr lang="en-US" sz="2000" kern="1200" baseline="-250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01</a:t>
                      </a:r>
                      <a:r>
                        <a:rPr lang="en-US" sz="200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lang="en-US" sz="2000" kern="1200" baseline="30000" dirty="0" err="1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o</a:t>
                      </a:r>
                      <a:r>
                        <a:rPr lang="en-US" sz="2000" kern="1200" dirty="0" err="1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F</a:t>
                      </a:r>
                      <a:r>
                        <a:rPr lang="en-US" sz="200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6181" y="3886200"/>
            <a:ext cx="3963219" cy="297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88159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csu-apa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ncsu-apa_template</Template>
  <TotalTime>15822</TotalTime>
  <Words>416</Words>
  <Application>Microsoft Office PowerPoint</Application>
  <PresentationFormat>On-screen Show (4:3)</PresentationFormat>
  <Paragraphs>76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Cambria Math</vt:lpstr>
      <vt:lpstr>Wingdings</vt:lpstr>
      <vt:lpstr>ncsu-apa_template</vt:lpstr>
      <vt:lpstr>MAE 352 – Experimental Aerodynamics II General Information and Lab 1 (Supersonic Wind Tunnel Block Calibration)</vt:lpstr>
      <vt:lpstr>Outline</vt:lpstr>
      <vt:lpstr>General Information and  Course Objectives</vt:lpstr>
      <vt:lpstr>Lab 1 - Objective</vt:lpstr>
      <vt:lpstr>Lab 1 - Theory</vt:lpstr>
      <vt:lpstr>Lab 1 - Theory</vt:lpstr>
      <vt:lpstr>Lab 1 - Theory</vt:lpstr>
      <vt:lpstr>Lab 1 – Expectations 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Shreyas Narsipur</dc:creator>
  <cp:lastModifiedBy>Shreyas Narsipur</cp:lastModifiedBy>
  <cp:revision>742</cp:revision>
  <cp:lastPrinted>2017-08-18T00:11:24Z</cp:lastPrinted>
  <dcterms:created xsi:type="dcterms:W3CDTF">2013-08-22T21:17:39Z</dcterms:created>
  <dcterms:modified xsi:type="dcterms:W3CDTF">2019-01-22T21:37:40Z</dcterms:modified>
</cp:coreProperties>
</file>