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0" r:id="rId4"/>
    <p:sldId id="267" r:id="rId5"/>
    <p:sldId id="270" r:id="rId6"/>
    <p:sldId id="264" r:id="rId7"/>
    <p:sldId id="271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330D4D3-54B8-47C2-8D8F-FA67BD5E8711}">
          <p14:sldIdLst>
            <p14:sldId id="256"/>
            <p14:sldId id="258"/>
            <p14:sldId id="260"/>
            <p14:sldId id="267"/>
            <p14:sldId id="270"/>
            <p14:sldId id="264"/>
            <p14:sldId id="271"/>
          </p14:sldIdLst>
        </p14:section>
        <p14:section name="Untitled Section" id="{FC30B9BE-2515-400F-B17D-9E0ADCF1C5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1B2DAF"/>
    <a:srgbClr val="2810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50" autoAdjust="0"/>
    <p:restoredTop sz="94458" autoAdjust="0"/>
  </p:normalViewPr>
  <p:slideViewPr>
    <p:cSldViewPr>
      <p:cViewPr varScale="1">
        <p:scale>
          <a:sx n="120" d="100"/>
          <a:sy n="120" d="100"/>
        </p:scale>
        <p:origin x="193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49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213AE1-DFB3-44EF-A042-D5CB7C8A9742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37D80D-0366-4655-9E79-BEB49644E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9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AD9FB0-04E0-4B9E-A669-F5B948E3B7B4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EA5337-7E3F-473A-AAA3-863970BA5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2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81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14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91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26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2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492875"/>
            <a:ext cx="1143000" cy="365125"/>
          </a:xfrm>
        </p:spPr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6705600" y="346816"/>
            <a:ext cx="2438400" cy="60539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5486400" cy="566738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35385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091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9BBA91-FC5F-407A-A3BB-5C00D6B63829}" type="datetime1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0E2E1B-0835-4026-8B73-FF826491894E}" type="datetime1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2F6028-54EC-40F0-A7EB-377733B9AF2C}" type="datetime1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86FA76-1E96-4788-9BED-FA86EE9186FE}" type="datetime1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2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A253F-2FD5-4C99-9A91-C95EDB92D73B}" type="datetime1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39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7D400B-43B5-4706-BE5C-FB5B6FA18182}" type="datetime1">
              <a:rPr lang="en-US" smtClean="0"/>
              <a:t>3/18/2019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EC12360-DFC3-489A-9ECD-1633027B049D}" type="datetime1">
              <a:rPr lang="en-US" smtClean="0"/>
              <a:t>3/18/2019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0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385652-3A3D-481F-80BC-05B560676A09}" type="datetime1">
              <a:rPr lang="en-US" smtClean="0"/>
              <a:t>3/18/2019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8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94FA33-91F5-4609-BBD0-C7117AFA7C0D}" type="datetime1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2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5076FF-2753-4A68-BADA-9C1C45EC71B7}" type="datetime1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9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accent2"/>
                </a:solidFill>
              </a:defRPr>
            </a:lvl1pPr>
          </a:lstStyle>
          <a:p>
            <a:fld id="{E5D3ACF4-CC48-4AE1-B7A7-4A5EEB9DF3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0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75000"/>
        <a:buFont typeface="Wingdings" pitchFamily="2" charset="2"/>
        <a:buChar char="Ø"/>
        <a:defRPr sz="32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974" y="363070"/>
            <a:ext cx="2404872" cy="601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667000"/>
            <a:ext cx="6248400" cy="871538"/>
          </a:xfrm>
        </p:spPr>
        <p:txBody>
          <a:bodyPr>
            <a:noAutofit/>
          </a:bodyPr>
          <a:lstStyle/>
          <a:p>
            <a:pPr>
              <a:spcAft>
                <a:spcPts val="300"/>
              </a:spcAft>
            </a:pPr>
            <a:r>
              <a:rPr lang="en-US" sz="2600" dirty="0" smtClean="0"/>
              <a:t>MAE 253 – Experimental Aerodynamics I</a:t>
            </a:r>
            <a:br>
              <a:rPr lang="en-US" sz="2600" dirty="0" smtClean="0"/>
            </a:br>
            <a:r>
              <a:rPr lang="en-US" sz="2600" dirty="0" smtClean="0"/>
              <a:t>Lab 5 – Airfoil Aerodynamics (Drag)</a:t>
            </a:r>
            <a:endParaRPr lang="en-US" sz="2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Shreyas</a:t>
            </a:r>
            <a:r>
              <a:rPr lang="en-US" dirty="0" smtClean="0"/>
              <a:t> </a:t>
            </a:r>
            <a:r>
              <a:rPr lang="en-US" dirty="0" err="1" smtClean="0"/>
              <a:t>Narsipur</a:t>
            </a:r>
            <a:endParaRPr lang="en-US" dirty="0" smtClean="0"/>
          </a:p>
          <a:p>
            <a:r>
              <a:rPr lang="en-US" dirty="0" smtClean="0"/>
              <a:t>NCSU</a:t>
            </a:r>
          </a:p>
          <a:p>
            <a:r>
              <a:rPr lang="en-US" dirty="0" smtClean="0"/>
              <a:t>March </a:t>
            </a:r>
            <a:r>
              <a:rPr lang="en-US" dirty="0" smtClean="0"/>
              <a:t>18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dirty="0" smtClean="0"/>
              <a:t>2019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3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</a:t>
            </a:r>
            <a:r>
              <a:rPr lang="en-US" sz="2400" dirty="0"/>
              <a:t>5</a:t>
            </a:r>
            <a:r>
              <a:rPr lang="en-US" sz="2400" dirty="0" smtClean="0"/>
              <a:t> - Objective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5 – Theory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5 - Expectations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46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5 - Objective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Breakdown of automation techniques in </a:t>
            </a:r>
            <a:r>
              <a:rPr lang="en-US" sz="2800" dirty="0" err="1" smtClean="0"/>
              <a:t>LabView</a:t>
            </a:r>
            <a:r>
              <a:rPr lang="en-US" sz="2800" dirty="0" smtClean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Study the drag characteristics of the airfoil.</a:t>
            </a:r>
            <a:endParaRPr lang="en-US" sz="2800" dirty="0"/>
          </a:p>
        </p:txBody>
      </p:sp>
      <p:pic>
        <p:nvPicPr>
          <p:cNvPr id="3" name="Picture 2" descr="http://scanivalve.com/wp-content/uploads/2016/07/dsa3217col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962400"/>
            <a:ext cx="318854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97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upload.wikimedia.org/wikipedia/commons/thumb/a/a2/Airfoil_lift_and_drag.jpg/1920px-Airfoil_lift_and_dra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952" y="3276600"/>
            <a:ext cx="4559048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5 -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 smtClean="0"/>
                  <a:t>Drag is the parallel (to oncoming flow direction) component of the force exerted on a body due to the fluid flow.</a:t>
                </a:r>
                <a:endParaRPr lang="en-US" sz="2000" dirty="0" smtClean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20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𝐷</m:t>
                        </m:r>
                      </m:num>
                      <m:den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000" b="0" i="1" smtClean="0">
                                <a:latin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∞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∞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en-US" sz="2000"/>
                          <m:t> 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C</a:t>
                </a:r>
                <a:r>
                  <a:rPr lang="en-US" sz="1600" baseline="-25000" dirty="0" smtClean="0"/>
                  <a:t>d</a:t>
                </a:r>
                <a:r>
                  <a:rPr lang="en-US" sz="1600" dirty="0" smtClean="0"/>
                  <a:t> – coefficient of lift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D – lift force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ρ – density of fluid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V</a:t>
                </a:r>
                <a:r>
                  <a:rPr lang="en-US" sz="1600" baseline="-25000" dirty="0" smtClean="0"/>
                  <a:t>∞</a:t>
                </a:r>
                <a:r>
                  <a:rPr lang="en-US" sz="1600" dirty="0" smtClean="0"/>
                  <a:t> - freestream velocity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c – airfoil chord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endParaRPr lang="en-US" sz="1600" dirty="0" smtClean="0"/>
              </a:p>
              <a:p>
                <a:pPr marL="0" indent="0">
                  <a:spcBef>
                    <a:spcPts val="0"/>
                  </a:spcBef>
                  <a:spcAft>
                    <a:spcPts val="1800"/>
                  </a:spcAft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  <a:blipFill rotWithShape="1">
                <a:blip r:embed="rId4"/>
                <a:stretch>
                  <a:fillRect l="-421" t="-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092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5 -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 smtClean="0"/>
                  <a:t>The profile drag of the airfoil can be calculated by measuring the pressure/momentum deficit in the wake of the airfoil.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 smtClean="0"/>
                  <a:t>Done using the wake-rake system.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 smtClean="0"/>
                  <a:t>Area under the pressure deficit curve gives us the drag coefficient.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1800" b="0" i="1" smtClean="0"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18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</a:rPr>
                          <m:t>𝑐</m:t>
                        </m:r>
                        <m:sSub>
                          <m:sSub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𝑞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/>
                              </a:rPr>
                              <m:t>∞</m:t>
                            </m:r>
                          </m:sub>
                        </m:sSub>
                      </m:den>
                    </m:f>
                    <m:nary>
                      <m:naryPr>
                        <m:limLoc m:val="undOvr"/>
                        <m:supHide m:val="on"/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800" b="0" i="1" smtClean="0">
                            <a:latin typeface="Cambria Math"/>
                          </a:rPr>
                          <m:t>𝑤𝑎𝑘𝑒</m:t>
                        </m:r>
                      </m:sub>
                      <m:sup/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∞, 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𝑡𝑜𝑡𝑎𝑙</m:t>
                                </m:r>
                              </m:sub>
                            </m:sSub>
                            <m:r>
                              <a:rPr lang="en-US" sz="1800" b="0" i="1" smtClean="0">
                                <a:latin typeface="Cambria Math"/>
                              </a:rPr>
                              <m:t> − </m:t>
                            </m:r>
                            <m:sSub>
                              <m:sSub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𝑤𝑎𝑘𝑒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𝑡𝑜𝑡𝑎𝑙</m:t>
                                </m:r>
                              </m:sub>
                            </m:sSub>
                          </m:e>
                        </m:d>
                        <m:r>
                          <a:rPr lang="en-US" sz="1800" b="0" i="1" smtClean="0">
                            <a:latin typeface="Cambria Math"/>
                          </a:rPr>
                          <m:t>𝑑𝑦</m:t>
                        </m:r>
                      </m:e>
                    </m:nary>
                  </m:oMath>
                </a14:m>
                <a:endParaRPr lang="en-US" sz="1800" dirty="0" smtClean="0"/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/>
                  <a:t>In MATLAB, the </a:t>
                </a:r>
                <a:r>
                  <a:rPr lang="en-US" sz="1800" dirty="0" err="1" smtClean="0"/>
                  <a:t>trapz</a:t>
                </a:r>
                <a:r>
                  <a:rPr lang="en-US" sz="1800" dirty="0" smtClean="0"/>
                  <a:t>() function gives you the area under a curve.</a:t>
                </a:r>
              </a:p>
              <a:p>
                <a:pPr marL="0" indent="0">
                  <a:spcBef>
                    <a:spcPts val="0"/>
                  </a:spcBef>
                  <a:spcAft>
                    <a:spcPts val="1800"/>
                  </a:spcAft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  <a:blipFill rotWithShape="1">
                <a:blip r:embed="rId3"/>
                <a:stretch>
                  <a:fillRect l="-140" t="-5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289" y="3657600"/>
            <a:ext cx="6235111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662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48235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Data acquired: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dirty="0" smtClean="0"/>
              <a:t>Total pressure data at different angles of attack and Reynolds numbers.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dirty="0" smtClean="0"/>
              <a:t>10 readings per angle of attack.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Co-plot the pressure-deficit distributions at all angles of attack for a given Reynolds number.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Plot the C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vs. </a:t>
            </a:r>
            <a:r>
              <a:rPr lang="el-GR" sz="2000" dirty="0" smtClean="0"/>
              <a:t>α</a:t>
            </a:r>
            <a:r>
              <a:rPr lang="en-US" sz="2000" dirty="0" smtClean="0"/>
              <a:t> curve for the airfoil and compare the data to XFOIL predictions.</a:t>
            </a:r>
            <a:endParaRPr lang="en-US" sz="1600" dirty="0"/>
          </a:p>
          <a:p>
            <a:pPr lvl="0">
              <a:spcAft>
                <a:spcPts val="600"/>
              </a:spcAft>
            </a:pPr>
            <a:endParaRPr lang="en-US" sz="2000" dirty="0" smtClean="0"/>
          </a:p>
          <a:p>
            <a:pPr lvl="0"/>
            <a:endParaRPr lang="en-US" sz="20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800" dirty="0"/>
          </a:p>
          <a:p>
            <a:pPr lvl="1">
              <a:spcBef>
                <a:spcPts val="0"/>
              </a:spcBef>
              <a:spcAft>
                <a:spcPts val="1800"/>
              </a:spcAft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5 – Expectations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3429000"/>
            <a:ext cx="3200400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</a:rPr>
              <a:t>Constants</a:t>
            </a:r>
            <a:r>
              <a:rPr lang="en-US" sz="2000" dirty="0" smtClean="0">
                <a:solidFill>
                  <a:schemeClr val="accent2"/>
                </a:solidFill>
              </a:rPr>
              <a:t>: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–"/>
            </a:pPr>
            <a:r>
              <a:rPr lang="en-US" sz="1600" dirty="0">
                <a:solidFill>
                  <a:schemeClr val="accent2"/>
                </a:solidFill>
              </a:rPr>
              <a:t>airfoil chord, c = </a:t>
            </a:r>
            <a:r>
              <a:rPr lang="en-US" sz="1600" dirty="0" smtClean="0">
                <a:solidFill>
                  <a:schemeClr val="accent2"/>
                </a:solidFill>
              </a:rPr>
              <a:t>0.3048m</a:t>
            </a:r>
            <a:endParaRPr lang="en-US" sz="1600" dirty="0">
              <a:solidFill>
                <a:schemeClr val="accent2"/>
              </a:solidFill>
            </a:endParaRP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–"/>
            </a:pPr>
            <a:r>
              <a:rPr lang="en-US" sz="1600" dirty="0" smtClean="0">
                <a:solidFill>
                  <a:schemeClr val="accent2"/>
                </a:solidFill>
              </a:rPr>
              <a:t>dynamic </a:t>
            </a:r>
            <a:r>
              <a:rPr lang="en-US" sz="1600" dirty="0" smtClean="0">
                <a:solidFill>
                  <a:schemeClr val="accent2"/>
                </a:solidFill>
              </a:rPr>
              <a:t>viscosity, </a:t>
            </a:r>
            <a:r>
              <a:rPr lang="el-GR" sz="1600" dirty="0" smtClean="0">
                <a:solidFill>
                  <a:schemeClr val="accent2"/>
                </a:solidFill>
              </a:rPr>
              <a:t>μ</a:t>
            </a:r>
            <a:r>
              <a:rPr lang="en-US" sz="1600" baseline="-25000" dirty="0" smtClean="0">
                <a:solidFill>
                  <a:schemeClr val="accent2"/>
                </a:solidFill>
              </a:rPr>
              <a:t>air</a:t>
            </a:r>
            <a:r>
              <a:rPr lang="en-US" sz="1600" dirty="0" smtClean="0">
                <a:solidFill>
                  <a:schemeClr val="accent2"/>
                </a:solidFill>
              </a:rPr>
              <a:t> = </a:t>
            </a:r>
            <a:r>
              <a:rPr lang="en-US" sz="1600" dirty="0" smtClean="0">
                <a:solidFill>
                  <a:schemeClr val="accent2"/>
                </a:solidFill>
              </a:rPr>
              <a:t>1.825x10</a:t>
            </a:r>
            <a:r>
              <a:rPr lang="en-US" sz="1600" baseline="30000" dirty="0" smtClean="0">
                <a:solidFill>
                  <a:schemeClr val="accent2"/>
                </a:solidFill>
              </a:rPr>
              <a:t>-5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smtClean="0">
                <a:solidFill>
                  <a:schemeClr val="accent2"/>
                </a:solidFill>
              </a:rPr>
              <a:t>Pa s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accent2"/>
              </a:solidFill>
            </a:endParaRPr>
          </a:p>
          <a:p>
            <a:pPr lvl="1">
              <a:spcAft>
                <a:spcPts val="600"/>
              </a:spcAft>
            </a:pPr>
            <a:endParaRPr lang="en-US" sz="2000" dirty="0">
              <a:solidFill>
                <a:schemeClr val="accent2"/>
              </a:solidFill>
            </a:endParaRP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2" t="5972" r="7904" b="2886"/>
          <a:stretch/>
        </p:blipFill>
        <p:spPr bwMode="auto">
          <a:xfrm>
            <a:off x="3359600" y="3581400"/>
            <a:ext cx="5784400" cy="3108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81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48235" y="1143000"/>
            <a:ext cx="8686800" cy="5715000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US" sz="2000" dirty="0"/>
              <a:t>Due to wind tunnel restrictions, static pressure at the point of measurement was unable to recover to freestream conditions. </a:t>
            </a:r>
            <a:endParaRPr lang="en-US" sz="2000" dirty="0" smtClean="0"/>
          </a:p>
          <a:p>
            <a:pPr lvl="0">
              <a:spcAft>
                <a:spcPts val="600"/>
              </a:spcAft>
            </a:pPr>
            <a:r>
              <a:rPr lang="en-US" sz="2000" dirty="0" smtClean="0"/>
              <a:t>As an interim correction, while calculating C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for the given angle-of-attack, only consider the positive pressure deficit area curve (as shown in red) instead of the complete area under the curve (outlined in black). </a:t>
            </a:r>
          </a:p>
          <a:p>
            <a:pPr lvl="0">
              <a:spcAft>
                <a:spcPts val="600"/>
              </a:spcAft>
            </a:pPr>
            <a:r>
              <a:rPr lang="en-US" sz="2000" b="1" i="1" u="sng" dirty="0" smtClean="0"/>
              <a:t>Note that this is just a fix. </a:t>
            </a:r>
            <a:r>
              <a:rPr lang="en-US" sz="2000" dirty="0" smtClean="0"/>
              <a:t>To get accurate C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values, you will have to apply the pressure correction equations given in </a:t>
            </a:r>
            <a:r>
              <a:rPr lang="en-US" sz="2000" dirty="0" err="1" smtClean="0"/>
              <a:t>Schlichting’s</a:t>
            </a:r>
            <a:r>
              <a:rPr lang="en-US" sz="2000" dirty="0" smtClean="0"/>
              <a:t> ‘Boundary-Layer Theory’. </a:t>
            </a:r>
          </a:p>
          <a:p>
            <a:pPr lvl="0"/>
            <a:endParaRPr lang="en-US" sz="20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800" dirty="0"/>
          </a:p>
          <a:p>
            <a:pPr lvl="1">
              <a:spcBef>
                <a:spcPts val="0"/>
              </a:spcBef>
              <a:spcAft>
                <a:spcPts val="1800"/>
              </a:spcAft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Lab 5 – Interim Correction to C</a:t>
            </a:r>
            <a:r>
              <a:rPr lang="en-US" baseline="-25000" dirty="0" smtClean="0"/>
              <a:t>d</a:t>
            </a:r>
            <a:r>
              <a:rPr lang="en-US" dirty="0" smtClean="0"/>
              <a:t> Data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7</a:t>
            </a:fld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605" y="3657600"/>
            <a:ext cx="4268081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30" y="3657600"/>
            <a:ext cx="4268081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44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su-apa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ncsu-apa_template</Template>
  <TotalTime>18916</TotalTime>
  <Words>305</Words>
  <Application>Microsoft Office PowerPoint</Application>
  <PresentationFormat>On-screen Show (4:3)</PresentationFormat>
  <Paragraphs>58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 Math</vt:lpstr>
      <vt:lpstr>Wingdings</vt:lpstr>
      <vt:lpstr>ncsu-apa_template</vt:lpstr>
      <vt:lpstr>MAE 253 – Experimental Aerodynamics I Lab 5 – Airfoil Aerodynamics (Drag)</vt:lpstr>
      <vt:lpstr>Outline</vt:lpstr>
      <vt:lpstr>Lab 5 - Objective</vt:lpstr>
      <vt:lpstr>Lab 5 - Theory</vt:lpstr>
      <vt:lpstr>Lab 5 - Theory</vt:lpstr>
      <vt:lpstr>Lab 5 – Expectations </vt:lpstr>
      <vt:lpstr>Lab 5 – Interim Correction to Cd Data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Shreyas Narsipur</dc:creator>
  <cp:lastModifiedBy>Shreyas Narsipur</cp:lastModifiedBy>
  <cp:revision>782</cp:revision>
  <cp:lastPrinted>2017-08-18T00:11:24Z</cp:lastPrinted>
  <dcterms:created xsi:type="dcterms:W3CDTF">2013-08-22T21:17:39Z</dcterms:created>
  <dcterms:modified xsi:type="dcterms:W3CDTF">2019-03-18T22:57:44Z</dcterms:modified>
</cp:coreProperties>
</file>