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256" r:id="rId2"/>
    <p:sldId id="258" r:id="rId3"/>
    <p:sldId id="268" r:id="rId4"/>
    <p:sldId id="271" r:id="rId5"/>
    <p:sldId id="260" r:id="rId6"/>
    <p:sldId id="267" r:id="rId7"/>
    <p:sldId id="270" r:id="rId8"/>
    <p:sldId id="272" r:id="rId9"/>
    <p:sldId id="264" r:id="rId10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0330D4D3-54B8-47C2-8D8F-FA67BD5E8711}">
          <p14:sldIdLst>
            <p14:sldId id="256"/>
            <p14:sldId id="258"/>
            <p14:sldId id="268"/>
            <p14:sldId id="271"/>
            <p14:sldId id="260"/>
            <p14:sldId id="267"/>
            <p14:sldId id="270"/>
            <p14:sldId id="272"/>
            <p14:sldId id="264"/>
          </p14:sldIdLst>
        </p14:section>
        <p14:section name="Untitled Section" id="{FC30B9BE-2515-400F-B17D-9E0ADCF1C52D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60093"/>
    <a:srgbClr val="1B2DAF"/>
    <a:srgbClr val="2810B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350" autoAdjust="0"/>
    <p:restoredTop sz="94458" autoAdjust="0"/>
  </p:normalViewPr>
  <p:slideViewPr>
    <p:cSldViewPr>
      <p:cViewPr varScale="1">
        <p:scale>
          <a:sx n="120" d="100"/>
          <a:sy n="120" d="100"/>
        </p:scale>
        <p:origin x="1930" y="6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9499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D2213AE1-DFB3-44EF-A042-D5CB7C8A9742}" type="datetimeFigureOut">
              <a:rPr lang="en-US" smtClean="0"/>
              <a:t>2/12/2019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6537D80D-0366-4655-9E79-BEB49644EA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939079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68AD9FB0-04E0-4B9E-A669-F5B948E3B7B4}" type="datetimeFigureOut">
              <a:rPr lang="en-US" smtClean="0"/>
              <a:t>2/12/2019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21EA5337-7E3F-473A-AAA3-863970BA54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37209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EA5337-7E3F-473A-AAA3-863970BA54AB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018109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EA5337-7E3F-473A-AAA3-863970BA54AB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471464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EA5337-7E3F-473A-AAA3-863970BA54AB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109181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EA5337-7E3F-473A-AAA3-863970BA54AB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041748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EA5337-7E3F-473A-AAA3-863970BA54AB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041748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EA5337-7E3F-473A-AAA3-863970BA54AB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13260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01000" y="6492875"/>
            <a:ext cx="1143000" cy="365125"/>
          </a:xfrm>
        </p:spPr>
        <p:txBody>
          <a:bodyPr/>
          <a:lstStyle/>
          <a:p>
            <a:fld id="{E5D3ACF4-CC48-4AE1-B7A7-4A5EEB9DF31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Picture Placeholder 2"/>
          <p:cNvSpPr>
            <a:spLocks noGrp="1"/>
          </p:cNvSpPr>
          <p:nvPr>
            <p:ph type="pic" idx="13"/>
          </p:nvPr>
        </p:nvSpPr>
        <p:spPr>
          <a:xfrm>
            <a:off x="6705600" y="346816"/>
            <a:ext cx="2438400" cy="6053984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381000" y="2971800"/>
            <a:ext cx="5486400" cy="566738"/>
          </a:xfrm>
        </p:spPr>
        <p:txBody>
          <a:bodyPr anchor="b">
            <a:normAutofit/>
          </a:bodyPr>
          <a:lstStyle>
            <a:lvl1pPr algn="l">
              <a:defRPr sz="28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9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3538538"/>
            <a:ext cx="5486400" cy="804862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9309116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F9BBA91-FC5F-407A-A3BB-5C00D6B63829}" type="datetime1">
              <a:rPr lang="en-US" smtClean="0"/>
              <a:t>2/12/2019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D3ACF4-CC48-4AE1-B7A7-4A5EEB9DF3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1935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E0E2E1B-0835-4026-8B73-FF826491894E}" type="datetime1">
              <a:rPr lang="en-US" smtClean="0"/>
              <a:t>2/12/2019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D3ACF4-CC48-4AE1-B7A7-4A5EEB9DF3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37234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72F6028-54EC-40F0-A7EB-377733B9AF2C}" type="datetime1">
              <a:rPr lang="en-US" smtClean="0"/>
              <a:t>2/12/2019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D3ACF4-CC48-4AE1-B7A7-4A5EEB9DF3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48405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A86FA76-1E96-4788-9BED-FA86EE9186FE}" type="datetime1">
              <a:rPr lang="en-US" smtClean="0"/>
              <a:t>2/12/2019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D3ACF4-CC48-4AE1-B7A7-4A5EEB9DF3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23206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30A253F-2FD5-4C99-9A91-C95EDB92D73B}" type="datetime1">
              <a:rPr lang="en-US" smtClean="0"/>
              <a:t>2/12/2019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D3ACF4-CC48-4AE1-B7A7-4A5EEB9DF3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78399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77D400B-43B5-4706-BE5C-FB5B6FA18182}" type="datetime1">
              <a:rPr lang="en-US" smtClean="0"/>
              <a:t>2/12/2019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D3ACF4-CC48-4AE1-B7A7-4A5EEB9DF3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5073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EC12360-DFC3-489A-9ECD-1633027B049D}" type="datetime1">
              <a:rPr lang="en-US" smtClean="0"/>
              <a:t>2/12/2019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D3ACF4-CC48-4AE1-B7A7-4A5EEB9DF3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71029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2385652-3A3D-481F-80BC-05B560676A09}" type="datetime1">
              <a:rPr lang="en-US" smtClean="0"/>
              <a:t>2/12/2019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D3ACF4-CC48-4AE1-B7A7-4A5EEB9DF3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58818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C94FA33-91F5-4609-BBD0-C7117AFA7C0D}" type="datetime1">
              <a:rPr lang="en-US" smtClean="0"/>
              <a:t>2/12/2019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D3ACF4-CC48-4AE1-B7A7-4A5EEB9DF3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24216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C5076FF-2753-4A68-BADA-9C1C45EC71B7}" type="datetime1">
              <a:rPr lang="en-US" smtClean="0"/>
              <a:t>2/12/2019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D3ACF4-CC48-4AE1-B7A7-4A5EEB9DF3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12940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43000"/>
            <a:ext cx="8229600" cy="5334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010400" y="64928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accent2"/>
                </a:solidFill>
              </a:defRPr>
            </a:lvl1pPr>
          </a:lstStyle>
          <a:p>
            <a:fld id="{E5D3ACF4-CC48-4AE1-B7A7-4A5EEB9DF31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14044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b="1" kern="1200">
          <a:solidFill>
            <a:schemeClr val="accent2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Clr>
          <a:schemeClr val="accent2"/>
        </a:buClr>
        <a:buSzPct val="75000"/>
        <a:buFont typeface="Wingdings" pitchFamily="2" charset="2"/>
        <a:buChar char="Ø"/>
        <a:defRPr sz="3200" kern="1200">
          <a:solidFill>
            <a:schemeClr val="accent2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accent2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accent2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accent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6974" y="363070"/>
            <a:ext cx="2404872" cy="60167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2667000"/>
            <a:ext cx="6248400" cy="871538"/>
          </a:xfrm>
        </p:spPr>
        <p:txBody>
          <a:bodyPr>
            <a:noAutofit/>
          </a:bodyPr>
          <a:lstStyle/>
          <a:p>
            <a:pPr>
              <a:spcAft>
                <a:spcPts val="300"/>
              </a:spcAft>
            </a:pPr>
            <a:r>
              <a:rPr lang="en-US" sz="2600" dirty="0" smtClean="0"/>
              <a:t>MAE 253 – Experimental Aerodynamics I</a:t>
            </a:r>
            <a:br>
              <a:rPr lang="en-US" sz="2600" dirty="0" smtClean="0"/>
            </a:br>
            <a:r>
              <a:rPr lang="en-US" sz="2600" dirty="0" smtClean="0"/>
              <a:t>Lab 3 – Airfoil Aerodynamics (Lift)</a:t>
            </a:r>
            <a:endParaRPr lang="en-US" sz="260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err="1" smtClean="0"/>
              <a:t>Shreyas</a:t>
            </a:r>
            <a:r>
              <a:rPr lang="en-US" dirty="0" smtClean="0"/>
              <a:t> </a:t>
            </a:r>
            <a:r>
              <a:rPr lang="en-US" dirty="0" err="1" smtClean="0"/>
              <a:t>Narsipur</a:t>
            </a:r>
            <a:endParaRPr lang="en-US" dirty="0" smtClean="0"/>
          </a:p>
          <a:p>
            <a:r>
              <a:rPr lang="en-US" dirty="0" smtClean="0"/>
              <a:t>NCSU</a:t>
            </a:r>
          </a:p>
          <a:p>
            <a:r>
              <a:rPr lang="en-US" dirty="0" smtClean="0"/>
              <a:t>February </a:t>
            </a:r>
            <a:r>
              <a:rPr lang="en-US" dirty="0" smtClean="0"/>
              <a:t>12</a:t>
            </a:r>
            <a:r>
              <a:rPr lang="en-US" baseline="30000" dirty="0" smtClean="0"/>
              <a:t>th</a:t>
            </a:r>
            <a:r>
              <a:rPr lang="en-US" dirty="0" smtClean="0"/>
              <a:t>, </a:t>
            </a:r>
            <a:r>
              <a:rPr lang="en-US" dirty="0" smtClean="0"/>
              <a:t>2019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D3ACF4-CC48-4AE1-B7A7-4A5EEB9DF315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25321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686800" cy="1066800"/>
          </a:xfrm>
        </p:spPr>
        <p:txBody>
          <a:bodyPr>
            <a:normAutofit/>
          </a:bodyPr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D3ACF4-CC48-4AE1-B7A7-4A5EEB9DF315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686800" cy="5715000"/>
          </a:xfrm>
        </p:spPr>
        <p:txBody>
          <a:bodyPr>
            <a:noAutofit/>
          </a:bodyPr>
          <a:lstStyle/>
          <a:p>
            <a:pPr>
              <a:spcBef>
                <a:spcPts val="1200"/>
              </a:spcBef>
              <a:spcAft>
                <a:spcPts val="1000"/>
              </a:spcAft>
            </a:pPr>
            <a:r>
              <a:rPr lang="en-US" sz="2400" dirty="0" smtClean="0"/>
              <a:t>Lab 2 - Solutions</a:t>
            </a:r>
          </a:p>
          <a:p>
            <a:pPr>
              <a:spcBef>
                <a:spcPts val="1200"/>
              </a:spcBef>
              <a:spcAft>
                <a:spcPts val="1000"/>
              </a:spcAft>
            </a:pPr>
            <a:r>
              <a:rPr lang="en-US" sz="2400" dirty="0" smtClean="0"/>
              <a:t>Lab 3 - Objective</a:t>
            </a:r>
          </a:p>
          <a:p>
            <a:pPr>
              <a:spcBef>
                <a:spcPts val="1200"/>
              </a:spcBef>
              <a:spcAft>
                <a:spcPts val="1000"/>
              </a:spcAft>
            </a:pPr>
            <a:r>
              <a:rPr lang="en-US" sz="2400" dirty="0" smtClean="0"/>
              <a:t>Lab 3 – Theory</a:t>
            </a:r>
          </a:p>
          <a:p>
            <a:pPr>
              <a:spcBef>
                <a:spcPts val="1200"/>
              </a:spcBef>
              <a:spcAft>
                <a:spcPts val="1000"/>
              </a:spcAft>
            </a:pPr>
            <a:r>
              <a:rPr lang="en-US" sz="2400" dirty="0" smtClean="0"/>
              <a:t>Lab 3 - Expectations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774605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26950" y="1112520"/>
            <a:ext cx="5121670" cy="384048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Lab </a:t>
            </a:r>
            <a:r>
              <a:rPr lang="en-US" dirty="0" smtClean="0"/>
              <a:t>2  </a:t>
            </a:r>
            <a:r>
              <a:rPr lang="en-US" dirty="0" smtClean="0"/>
              <a:t>- Solutions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D3ACF4-CC48-4AE1-B7A7-4A5EEB9DF315}" type="slidenum">
              <a:rPr lang="en-US" smtClean="0"/>
              <a:t>3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2022628" y="4952683"/>
            <a:ext cx="512127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chemeClr val="accent2"/>
                </a:solidFill>
              </a:rPr>
              <a:t>TF (average) = </a:t>
            </a:r>
            <a:r>
              <a:rPr lang="en-US" sz="2400" b="1" dirty="0" smtClean="0">
                <a:solidFill>
                  <a:schemeClr val="accent2"/>
                </a:solidFill>
              </a:rPr>
              <a:t>1.2515</a:t>
            </a:r>
            <a:endParaRPr lang="en-US" sz="2400" b="1" dirty="0">
              <a:solidFill>
                <a:schemeClr val="accent2"/>
              </a:solidFill>
            </a:endParaRPr>
          </a:p>
          <a:p>
            <a:pPr algn="ctr"/>
            <a:r>
              <a:rPr lang="en-US" sz="2400" b="1" dirty="0">
                <a:solidFill>
                  <a:schemeClr val="accent2"/>
                </a:solidFill>
              </a:rPr>
              <a:t>% turbulence (average) = </a:t>
            </a:r>
            <a:r>
              <a:rPr lang="en-US" sz="2400" b="1" dirty="0" smtClean="0">
                <a:solidFill>
                  <a:schemeClr val="accent2"/>
                </a:solidFill>
              </a:rPr>
              <a:t>0.3002 </a:t>
            </a:r>
            <a:endParaRPr lang="en-US" sz="2400" b="1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875935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Lab </a:t>
            </a:r>
            <a:r>
              <a:rPr lang="en-US" dirty="0" smtClean="0"/>
              <a:t>2  </a:t>
            </a:r>
            <a:r>
              <a:rPr lang="en-US" dirty="0" smtClean="0"/>
              <a:t>- </a:t>
            </a:r>
            <a:r>
              <a:rPr lang="en-US" dirty="0" smtClean="0"/>
              <a:t>Experimental Flow Diagram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D3ACF4-CC48-4AE1-B7A7-4A5EEB9DF315}" type="slidenum">
              <a:rPr lang="en-US" smtClean="0"/>
              <a:t>4</a:t>
            </a:fld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2"/>
          <a:srcRect r="7430"/>
          <a:stretch/>
        </p:blipFill>
        <p:spPr>
          <a:xfrm>
            <a:off x="457200" y="1307671"/>
            <a:ext cx="8686800" cy="50205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62129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Lab 3 - Objective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D3ACF4-CC48-4AE1-B7A7-4A5EEB9DF315}" type="slidenum">
              <a:rPr lang="en-US" smtClean="0"/>
              <a:t>5</a:t>
            </a:fld>
            <a:endParaRPr lang="en-US"/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686800" cy="5715000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  <a:spcAft>
                <a:spcPts val="1800"/>
              </a:spcAft>
            </a:pPr>
            <a:r>
              <a:rPr lang="en-US" sz="2800" dirty="0" smtClean="0"/>
              <a:t>Basic understanding of the multi-port pressure measurement system.</a:t>
            </a:r>
          </a:p>
          <a:p>
            <a:pPr>
              <a:spcBef>
                <a:spcPts val="0"/>
              </a:spcBef>
              <a:spcAft>
                <a:spcPts val="1800"/>
              </a:spcAft>
            </a:pPr>
            <a:r>
              <a:rPr lang="en-US" sz="2800" dirty="0" smtClean="0"/>
              <a:t>Insight into basic automation techniques in experimental aerodynamics research.</a:t>
            </a:r>
          </a:p>
          <a:p>
            <a:pPr>
              <a:spcBef>
                <a:spcPts val="0"/>
              </a:spcBef>
              <a:spcAft>
                <a:spcPts val="1800"/>
              </a:spcAft>
            </a:pPr>
            <a:r>
              <a:rPr lang="en-US" sz="2800" dirty="0" smtClean="0"/>
              <a:t>Study the lift characteristics of the airfoil.</a:t>
            </a:r>
            <a:endParaRPr lang="en-US" sz="2800" dirty="0"/>
          </a:p>
        </p:txBody>
      </p:sp>
      <p:pic>
        <p:nvPicPr>
          <p:cNvPr id="3" name="Picture 2" descr="http://scanivalve.com/wp-content/uploads/2016/07/dsa3217color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0" y="3962400"/>
            <a:ext cx="3188540" cy="2895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629765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6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1143000"/>
                <a:ext cx="8686800" cy="5715000"/>
              </a:xfrm>
            </p:spPr>
            <p:txBody>
              <a:bodyPr>
                <a:normAutofit/>
              </a:bodyPr>
              <a:lstStyle/>
              <a:p>
                <a:pPr>
                  <a:spcBef>
                    <a:spcPts val="0"/>
                  </a:spcBef>
                  <a:spcAft>
                    <a:spcPts val="600"/>
                  </a:spcAft>
                </a:pPr>
                <a:r>
                  <a:rPr lang="en-US" sz="2400" dirty="0" smtClean="0"/>
                  <a:t>Lift is the perpendicular (to oncoming flow direction) component of the force exerted on a body due to the fluid flow.</a:t>
                </a:r>
                <a:endParaRPr lang="en-US" sz="2000" dirty="0" smtClean="0"/>
              </a:p>
              <a:p>
                <a:pPr>
                  <a:spcBef>
                    <a:spcPts val="0"/>
                  </a:spcBef>
                  <a:spcAft>
                    <a:spcPts val="600"/>
                  </a:spcAft>
                </a:pPr>
                <a:r>
                  <a:rPr lang="en-US" sz="2400" dirty="0"/>
                  <a:t>The lift coefficient is a number that aerodynamicists use to model all of the complex dependencies of shape, inclination, and some flow conditions on lift</a:t>
                </a:r>
                <a:r>
                  <a:rPr lang="en-US" sz="2400" dirty="0" smtClean="0"/>
                  <a:t>.</a:t>
                </a:r>
              </a:p>
              <a:p>
                <a:pPr>
                  <a:spcBef>
                    <a:spcPts val="0"/>
                  </a:spcBef>
                  <a:spcAft>
                    <a:spcPts val="600"/>
                  </a:spcAft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sz="20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b="0" i="1" smtClean="0">
                            <a:latin typeface="Cambria Math"/>
                          </a:rPr>
                          <m:t>𝐶</m:t>
                        </m:r>
                      </m:e>
                      <m:sub>
                        <m:r>
                          <a:rPr lang="en-US" sz="2000" b="0" i="1" smtClean="0">
                            <a:latin typeface="Cambria Math"/>
                          </a:rPr>
                          <m:t>𝑙</m:t>
                        </m:r>
                      </m:sub>
                    </m:sSub>
                    <m:r>
                      <a:rPr lang="en-US" sz="2000" b="0" i="1" smtClean="0">
                        <a:latin typeface="Cambria Math"/>
                      </a:rPr>
                      <m:t>= </m:t>
                    </m:r>
                    <m:f>
                      <m:fPr>
                        <m:ctrlPr>
                          <a:rPr lang="en-US" sz="20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000" b="0" i="1" smtClean="0">
                            <a:latin typeface="Cambria Math"/>
                          </a:rPr>
                          <m:t>𝐿</m:t>
                        </m:r>
                      </m:num>
                      <m:den>
                        <m:f>
                          <m:fPr>
                            <m:ctrlP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2000" b="0" i="1" smtClean="0">
                                <a:latin typeface="Cambria Math"/>
                              </a:rPr>
                              <m:t>1</m:t>
                            </m:r>
                          </m:num>
                          <m:den>
                            <m:r>
                              <a:rPr lang="en-US" sz="2000" b="0" i="1" smtClean="0">
                                <a:latin typeface="Cambria Math"/>
                              </a:rPr>
                              <m:t>2</m:t>
                            </m:r>
                          </m:den>
                        </m:f>
                        <m:sSub>
                          <m:sSubPr>
                            <m:ctrlP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l-GR" sz="2000" b="0" i="1" smtClean="0">
                                <a:latin typeface="Cambria Math"/>
                              </a:rPr>
                              <m:t>ρ</m:t>
                            </m:r>
                          </m:e>
                          <m:sub>
                            <m:r>
                              <a:rPr lang="en-US" sz="2000" b="0" i="1" smtClean="0">
                                <a:latin typeface="Cambria Math"/>
                                <a:ea typeface="Cambria Math"/>
                              </a:rPr>
                              <m:t>∞</m:t>
                            </m:r>
                          </m:sub>
                        </m:sSub>
                        <m:sSubSup>
                          <m:sSubSupPr>
                            <m:ctrlPr>
                              <a:rPr lang="en-US" sz="2000" i="1">
                                <a:latin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en-US" sz="2000" i="1">
                                <a:latin typeface="Cambria Math"/>
                              </a:rPr>
                              <m:t>𝑉</m:t>
                            </m:r>
                          </m:e>
                          <m:sub>
                            <m:r>
                              <a:rPr lang="en-US" sz="2000" i="1">
                                <a:latin typeface="Cambria Math"/>
                              </a:rPr>
                              <m:t>∞</m:t>
                            </m:r>
                          </m:sub>
                          <m:sup>
                            <m:r>
                              <a:rPr lang="en-US" sz="2000" i="1">
                                <a:latin typeface="Cambria Math"/>
                              </a:rPr>
                              <m:t>2</m:t>
                            </m:r>
                          </m:sup>
                        </m:sSubSup>
                        <m:r>
                          <m:rPr>
                            <m:nor/>
                          </m:rPr>
                          <a:rPr lang="en-US" sz="2000"/>
                          <m:t> </m:t>
                        </m:r>
                        <m:r>
                          <a:rPr lang="en-US" sz="2000" b="0" i="1" smtClean="0">
                            <a:latin typeface="Cambria Math"/>
                          </a:rPr>
                          <m:t>𝑐</m:t>
                        </m:r>
                      </m:den>
                    </m:f>
                  </m:oMath>
                </a14:m>
                <a:endParaRPr lang="en-US" sz="2000" dirty="0" smtClean="0"/>
              </a:p>
              <a:p>
                <a:pPr lvl="1">
                  <a:spcBef>
                    <a:spcPts val="0"/>
                  </a:spcBef>
                  <a:spcAft>
                    <a:spcPts val="600"/>
                  </a:spcAft>
                </a:pPr>
                <a:r>
                  <a:rPr lang="en-US" sz="1600" dirty="0" smtClean="0"/>
                  <a:t>C</a:t>
                </a:r>
                <a:r>
                  <a:rPr lang="en-US" sz="1600" baseline="-25000" dirty="0" smtClean="0"/>
                  <a:t>l</a:t>
                </a:r>
                <a:r>
                  <a:rPr lang="en-US" sz="1600" dirty="0" smtClean="0"/>
                  <a:t> – coefficient of lift</a:t>
                </a:r>
              </a:p>
              <a:p>
                <a:pPr lvl="1">
                  <a:spcBef>
                    <a:spcPts val="0"/>
                  </a:spcBef>
                  <a:spcAft>
                    <a:spcPts val="600"/>
                  </a:spcAft>
                </a:pPr>
                <a:r>
                  <a:rPr lang="en-US" sz="1600" dirty="0" smtClean="0"/>
                  <a:t>L – lift force</a:t>
                </a:r>
              </a:p>
              <a:p>
                <a:pPr lvl="1">
                  <a:spcBef>
                    <a:spcPts val="0"/>
                  </a:spcBef>
                  <a:spcAft>
                    <a:spcPts val="600"/>
                  </a:spcAft>
                </a:pPr>
                <a:r>
                  <a:rPr lang="en-US" sz="1600" dirty="0" smtClean="0"/>
                  <a:t>ρ – density of fluid</a:t>
                </a:r>
              </a:p>
              <a:p>
                <a:pPr lvl="1">
                  <a:spcBef>
                    <a:spcPts val="0"/>
                  </a:spcBef>
                  <a:spcAft>
                    <a:spcPts val="600"/>
                  </a:spcAft>
                </a:pPr>
                <a:r>
                  <a:rPr lang="en-US" sz="1600" dirty="0" smtClean="0"/>
                  <a:t>V</a:t>
                </a:r>
                <a:r>
                  <a:rPr lang="en-US" sz="1600" baseline="-25000" dirty="0" smtClean="0"/>
                  <a:t>∞</a:t>
                </a:r>
                <a:r>
                  <a:rPr lang="en-US" sz="1600" dirty="0" smtClean="0"/>
                  <a:t> - freestream velocity</a:t>
                </a:r>
              </a:p>
              <a:p>
                <a:pPr lvl="1">
                  <a:spcBef>
                    <a:spcPts val="0"/>
                  </a:spcBef>
                  <a:spcAft>
                    <a:spcPts val="600"/>
                  </a:spcAft>
                </a:pPr>
                <a:r>
                  <a:rPr lang="en-US" sz="1600" dirty="0" smtClean="0"/>
                  <a:t>c – airfoil chord</a:t>
                </a:r>
              </a:p>
              <a:p>
                <a:pPr lvl="1">
                  <a:spcBef>
                    <a:spcPts val="0"/>
                  </a:spcBef>
                  <a:spcAft>
                    <a:spcPts val="600"/>
                  </a:spcAft>
                </a:pPr>
                <a:endParaRPr lang="en-US" sz="1600" dirty="0" smtClean="0"/>
              </a:p>
              <a:p>
                <a:pPr marL="0" indent="0">
                  <a:spcBef>
                    <a:spcPts val="0"/>
                  </a:spcBef>
                  <a:spcAft>
                    <a:spcPts val="1800"/>
                  </a:spcAft>
                  <a:buNone/>
                </a:pPr>
                <a:endParaRPr lang="en-US" sz="2400" dirty="0"/>
              </a:p>
            </p:txBody>
          </p:sp>
        </mc:Choice>
        <mc:Fallback xmlns="">
          <p:sp>
            <p:nvSpPr>
              <p:cNvPr id="6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143000"/>
                <a:ext cx="8686800" cy="5715000"/>
              </a:xfrm>
              <a:blipFill rotWithShape="1">
                <a:blip r:embed="rId3"/>
                <a:stretch>
                  <a:fillRect l="-421" t="-854" r="-105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3" name="Picture 2" descr="https://upload.wikimedia.org/wikipedia/commons/thumb/a/a2/Airfoil_lift_and_drag.jpg/1920px-Airfoil_lift_and_drag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84952" y="3276600"/>
            <a:ext cx="4559048" cy="2514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Lab 3 - Theory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D3ACF4-CC48-4AE1-B7A7-4A5EEB9DF315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09280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Lab 3 - Theory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D3ACF4-CC48-4AE1-B7A7-4A5EEB9DF315}" type="slidenum">
              <a:rPr lang="en-US" smtClean="0"/>
              <a:t>7</a:t>
            </a:fld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1143000"/>
                <a:ext cx="4572000" cy="5715000"/>
              </a:xfrm>
            </p:spPr>
            <p:txBody>
              <a:bodyPr>
                <a:normAutofit/>
              </a:bodyPr>
              <a:lstStyle/>
              <a:p>
                <a:pPr>
                  <a:spcBef>
                    <a:spcPts val="0"/>
                  </a:spcBef>
                  <a:spcAft>
                    <a:spcPts val="600"/>
                  </a:spcAft>
                </a:pPr>
                <a:r>
                  <a:rPr lang="en-US" sz="2000" dirty="0" smtClean="0"/>
                  <a:t>The pressure coefficient is a parameter for studying low-speed </a:t>
                </a:r>
                <a:r>
                  <a:rPr lang="en-US" sz="2000" dirty="0"/>
                  <a:t>flow of compressible fluids such as air</a:t>
                </a:r>
                <a:r>
                  <a:rPr lang="en-US" sz="2000" dirty="0" smtClean="0"/>
                  <a:t>.</a:t>
                </a:r>
              </a:p>
              <a:p>
                <a:pPr>
                  <a:spcBef>
                    <a:spcPts val="0"/>
                  </a:spcBef>
                  <a:spcAft>
                    <a:spcPts val="600"/>
                  </a:spcAft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latin typeface="Cambria Math"/>
                          </a:rPr>
                          <m:t>𝐶</m:t>
                        </m:r>
                      </m:e>
                      <m:sub>
                        <m:r>
                          <a:rPr lang="en-US" sz="2400" b="0" i="1" smtClean="0">
                            <a:latin typeface="Cambria Math"/>
                          </a:rPr>
                          <m:t>𝑝</m:t>
                        </m:r>
                      </m:sub>
                    </m:sSub>
                    <m:r>
                      <a:rPr lang="en-US" sz="2400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b="0" i="1" smtClean="0">
                            <a:latin typeface="Cambria Math"/>
                          </a:rPr>
                          <m:t>𝑝</m:t>
                        </m:r>
                        <m:r>
                          <a:rPr lang="en-US" sz="2400" b="0" i="1" smtClean="0">
                            <a:latin typeface="Cambria Math"/>
                          </a:rPr>
                          <m:t> − </m:t>
                        </m:r>
                        <m:sSub>
                          <m:sSubPr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400" b="0" i="1" smtClean="0">
                                <a:latin typeface="Cambria Math"/>
                              </a:rPr>
                              <m:t>𝑝</m:t>
                            </m:r>
                          </m:e>
                          <m:sub>
                            <m:r>
                              <a:rPr lang="en-US" sz="2400" b="0" i="1" smtClean="0">
                                <a:latin typeface="Cambria Math"/>
                              </a:rPr>
                              <m:t>∞, </m:t>
                            </m:r>
                            <m:r>
                              <a:rPr lang="en-US" sz="2400" b="0" i="1" smtClean="0">
                                <a:latin typeface="Cambria Math"/>
                              </a:rPr>
                              <m:t>𝑠𝑡𝑎𝑡𝑖𝑐</m:t>
                            </m:r>
                          </m:sub>
                        </m:sSub>
                      </m:num>
                      <m:den>
                        <m:f>
                          <m:fPr>
                            <m:ctrlPr>
                              <a:rPr lang="en-US" sz="20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2000" i="1">
                                <a:latin typeface="Cambria Math"/>
                              </a:rPr>
                              <m:t>1</m:t>
                            </m:r>
                          </m:num>
                          <m:den>
                            <m:r>
                              <a:rPr lang="en-US" sz="2000" i="1">
                                <a:latin typeface="Cambria Math"/>
                              </a:rPr>
                              <m:t>2</m:t>
                            </m:r>
                          </m:den>
                        </m:f>
                        <m:sSub>
                          <m:sSubPr>
                            <m:ctrlPr>
                              <a:rPr lang="en-US" sz="20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l-GR" sz="2000" i="1">
                                <a:latin typeface="Cambria Math"/>
                              </a:rPr>
                              <m:t>ρ</m:t>
                            </m:r>
                          </m:e>
                          <m:sub>
                            <m:r>
                              <a:rPr lang="en-US" sz="2000" i="1">
                                <a:latin typeface="Cambria Math"/>
                                <a:ea typeface="Cambria Math"/>
                              </a:rPr>
                              <m:t>∞</m:t>
                            </m:r>
                          </m:sub>
                        </m:sSub>
                        <m:sSubSup>
                          <m:sSubSupPr>
                            <m:ctrlPr>
                              <a:rPr lang="en-US" sz="2000" i="1">
                                <a:latin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en-US" sz="2000" i="1">
                                <a:latin typeface="Cambria Math"/>
                              </a:rPr>
                              <m:t>𝑉</m:t>
                            </m:r>
                          </m:e>
                          <m:sub>
                            <m:r>
                              <a:rPr lang="en-US" sz="2000" i="1">
                                <a:latin typeface="Cambria Math"/>
                              </a:rPr>
                              <m:t>∞</m:t>
                            </m:r>
                          </m:sub>
                          <m:sup>
                            <m:r>
                              <a:rPr lang="en-US" sz="2000" i="1">
                                <a:latin typeface="Cambria Math"/>
                              </a:rPr>
                              <m:t>2</m:t>
                            </m:r>
                          </m:sup>
                        </m:sSubSup>
                      </m:den>
                    </m:f>
                  </m:oMath>
                </a14:m>
                <a:endParaRPr lang="en-US" sz="2000" dirty="0" smtClean="0"/>
              </a:p>
              <a:p>
                <a:pPr lvl="1">
                  <a:spcBef>
                    <a:spcPts val="0"/>
                  </a:spcBef>
                  <a:spcAft>
                    <a:spcPts val="600"/>
                  </a:spcAft>
                </a:pPr>
                <a:r>
                  <a:rPr lang="en-US" sz="1800" dirty="0" smtClean="0"/>
                  <a:t>p – static pressure at point of measurement</a:t>
                </a:r>
              </a:p>
              <a:p>
                <a:pPr lvl="1">
                  <a:spcBef>
                    <a:spcPts val="0"/>
                  </a:spcBef>
                  <a:spcAft>
                    <a:spcPts val="600"/>
                  </a:spcAft>
                </a:pPr>
                <a:r>
                  <a:rPr lang="en-US" sz="1800" dirty="0" smtClean="0"/>
                  <a:t>p</a:t>
                </a:r>
                <a:r>
                  <a:rPr lang="en-US" sz="1800" baseline="-25000" dirty="0" smtClean="0"/>
                  <a:t>∞</a:t>
                </a:r>
                <a:r>
                  <a:rPr lang="en-US" sz="1800" dirty="0" smtClean="0"/>
                  <a:t> - freestream static pressure</a:t>
                </a:r>
              </a:p>
              <a:p>
                <a:pPr>
                  <a:spcBef>
                    <a:spcPts val="0"/>
                  </a:spcBef>
                  <a:spcAft>
                    <a:spcPts val="600"/>
                  </a:spcAft>
                </a:pPr>
                <a:r>
                  <a:rPr lang="en-US" sz="2000" dirty="0" smtClean="0"/>
                  <a:t>The </a:t>
                </a:r>
                <a:r>
                  <a:rPr lang="en-US" sz="2000" dirty="0" err="1" smtClean="0"/>
                  <a:t>Scanivalve</a:t>
                </a:r>
                <a:r>
                  <a:rPr lang="en-US" sz="2000" dirty="0" smtClean="0"/>
                  <a:t> system directly provides gauge pressure.</a:t>
                </a:r>
              </a:p>
              <a:p>
                <a:pPr>
                  <a:spcBef>
                    <a:spcPts val="0"/>
                  </a:spcBef>
                  <a:spcAft>
                    <a:spcPts val="600"/>
                  </a:spcAft>
                </a:pPr>
                <a:r>
                  <a:rPr lang="en-US" sz="2000" dirty="0" smtClean="0"/>
                  <a:t>Area under the </a:t>
                </a:r>
                <a:r>
                  <a:rPr lang="en-US" sz="2000" dirty="0" err="1" smtClean="0"/>
                  <a:t>C</a:t>
                </a:r>
                <a:r>
                  <a:rPr lang="en-US" sz="2000" baseline="-25000" dirty="0" err="1" smtClean="0"/>
                  <a:t>p</a:t>
                </a:r>
                <a:r>
                  <a:rPr lang="en-US" sz="2000" dirty="0" smtClean="0"/>
                  <a:t> curve gives us the lift coefficient.</a:t>
                </a:r>
              </a:p>
              <a:p>
                <a:pPr lvl="1">
                  <a:spcBef>
                    <a:spcPts val="0"/>
                  </a:spcBef>
                  <a:spcAft>
                    <a:spcPts val="600"/>
                  </a:spcAft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sz="18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800" b="0" i="1" smtClean="0">
                            <a:latin typeface="Cambria Math"/>
                          </a:rPr>
                          <m:t>𝐶</m:t>
                        </m:r>
                      </m:e>
                      <m:sub>
                        <m:r>
                          <a:rPr lang="en-US" sz="1800" b="0" i="1" smtClean="0">
                            <a:latin typeface="Cambria Math"/>
                          </a:rPr>
                          <m:t>𝑙</m:t>
                        </m:r>
                      </m:sub>
                    </m:sSub>
                    <m:r>
                      <a:rPr lang="en-US" sz="1800" b="0" i="1" smtClean="0">
                        <a:latin typeface="Cambria Math"/>
                      </a:rPr>
                      <m:t>= </m:t>
                    </m:r>
                    <m:f>
                      <m:fPr>
                        <m:ctrlPr>
                          <a:rPr lang="en-US" sz="18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1800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US" sz="1800" b="0" i="1" smtClean="0">
                            <a:latin typeface="Cambria Math"/>
                          </a:rPr>
                          <m:t>𝑐</m:t>
                        </m:r>
                      </m:den>
                    </m:f>
                    <m:nary>
                      <m:naryPr>
                        <m:limLoc m:val="undOvr"/>
                        <m:ctrlPr>
                          <a:rPr lang="en-US" sz="1800" b="0" i="1" smtClean="0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24"/>
                          </m:rPr>
                          <a:rPr lang="en-US" sz="1800" b="0" i="1" smtClean="0">
                            <a:latin typeface="Cambria Math"/>
                          </a:rPr>
                          <m:t>0</m:t>
                        </m:r>
                      </m:sub>
                      <m:sup>
                        <m:r>
                          <a:rPr lang="en-US" sz="1800" b="0" i="1" smtClean="0">
                            <a:latin typeface="Cambria Math"/>
                          </a:rPr>
                          <m:t>𝑐</m:t>
                        </m:r>
                      </m:sup>
                      <m:e>
                        <m:d>
                          <m:dPr>
                            <m:ctrlPr>
                              <a:rPr lang="en-US" sz="18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en-US" sz="18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1800" b="0" i="1" smtClean="0">
                                    <a:latin typeface="Cambria Math"/>
                                  </a:rPr>
                                  <m:t>𝐶</m:t>
                                </m:r>
                              </m:e>
                              <m:sub>
                                <m:r>
                                  <a:rPr lang="en-US" sz="1800" b="0" i="1" smtClean="0">
                                    <a:latin typeface="Cambria Math"/>
                                  </a:rPr>
                                  <m:t>𝑝</m:t>
                                </m:r>
                                <m:r>
                                  <a:rPr lang="en-US" sz="1800" b="0" i="1" smtClean="0">
                                    <a:latin typeface="Cambria Math"/>
                                  </a:rPr>
                                  <m:t>, </m:t>
                                </m:r>
                                <m:r>
                                  <a:rPr lang="en-US" sz="1800" b="0" i="1" smtClean="0">
                                    <a:latin typeface="Cambria Math"/>
                                  </a:rPr>
                                  <m:t>𝑙𝑜𝑤𝑒𝑟</m:t>
                                </m:r>
                              </m:sub>
                            </m:sSub>
                            <m:r>
                              <a:rPr lang="en-US" sz="1800" b="0" i="1" smtClean="0">
                                <a:latin typeface="Cambria Math"/>
                              </a:rPr>
                              <m:t> − </m:t>
                            </m:r>
                            <m:sSub>
                              <m:sSubPr>
                                <m:ctrlPr>
                                  <a:rPr lang="en-US" sz="18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1800" b="0" i="1" smtClean="0">
                                    <a:latin typeface="Cambria Math"/>
                                  </a:rPr>
                                  <m:t>𝐶</m:t>
                                </m:r>
                              </m:e>
                              <m:sub>
                                <m:r>
                                  <a:rPr lang="en-US" sz="1800" b="0" i="1" smtClean="0">
                                    <a:latin typeface="Cambria Math"/>
                                  </a:rPr>
                                  <m:t>𝑝</m:t>
                                </m:r>
                                <m:r>
                                  <a:rPr lang="en-US" sz="1800" b="0" i="1" smtClean="0">
                                    <a:latin typeface="Cambria Math"/>
                                  </a:rPr>
                                  <m:t>, </m:t>
                                </m:r>
                                <m:r>
                                  <a:rPr lang="en-US" sz="1800" b="0" i="1" smtClean="0">
                                    <a:latin typeface="Cambria Math"/>
                                  </a:rPr>
                                  <m:t>𝑢𝑝𝑝𝑒𝑟</m:t>
                                </m:r>
                              </m:sub>
                            </m:sSub>
                          </m:e>
                        </m:d>
                        <m:r>
                          <a:rPr lang="en-US" sz="1800" b="0" i="1" smtClean="0">
                            <a:latin typeface="Cambria Math"/>
                          </a:rPr>
                          <m:t>𝑑𝑥</m:t>
                        </m:r>
                      </m:e>
                    </m:nary>
                  </m:oMath>
                </a14:m>
                <a:endParaRPr lang="en-US" sz="1800" dirty="0" smtClean="0"/>
              </a:p>
              <a:p>
                <a:pPr lvl="1">
                  <a:spcBef>
                    <a:spcPts val="0"/>
                  </a:spcBef>
                  <a:spcAft>
                    <a:spcPts val="600"/>
                  </a:spcAft>
                </a:pPr>
                <a:r>
                  <a:rPr lang="en-US" sz="1800" dirty="0" smtClean="0"/>
                  <a:t>In MATLAB, the </a:t>
                </a:r>
                <a:r>
                  <a:rPr lang="en-US" sz="1800" dirty="0" err="1" smtClean="0"/>
                  <a:t>trapz</a:t>
                </a:r>
                <a:r>
                  <a:rPr lang="en-US" sz="1800" dirty="0" smtClean="0"/>
                  <a:t>() function gives you the area under a curve.</a:t>
                </a:r>
              </a:p>
              <a:p>
                <a:pPr marL="0" indent="0">
                  <a:spcBef>
                    <a:spcPts val="0"/>
                  </a:spcBef>
                  <a:spcAft>
                    <a:spcPts val="1800"/>
                  </a:spcAft>
                  <a:buNone/>
                </a:pPr>
                <a:endParaRPr lang="en-US" sz="2000" dirty="0"/>
              </a:p>
            </p:txBody>
          </p:sp>
        </mc:Choice>
        <mc:Fallback xmlns="">
          <p:sp>
            <p:nvSpPr>
              <p:cNvPr id="6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143000"/>
                <a:ext cx="4572000" cy="5715000"/>
              </a:xfrm>
              <a:blipFill rotWithShape="1">
                <a:blip r:embed="rId3"/>
                <a:stretch>
                  <a:fillRect l="-267" t="-534" r="-2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5" name="Group 14"/>
          <p:cNvGrpSpPr/>
          <p:nvPr/>
        </p:nvGrpSpPr>
        <p:grpSpPr>
          <a:xfrm>
            <a:off x="4965252" y="1631039"/>
            <a:ext cx="4165301" cy="3855361"/>
            <a:chOff x="4965252" y="1631039"/>
            <a:chExt cx="4165301" cy="3855361"/>
          </a:xfrm>
        </p:grpSpPr>
        <p:pic>
          <p:nvPicPr>
            <p:cNvPr id="4098" name="Picture 2"/>
            <p:cNvPicPr>
              <a:picLocks noChangeAspect="1" noChangeArrowheads="1"/>
            </p:cNvPicPr>
            <p:nvPr/>
          </p:nvPicPr>
          <p:blipFill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507" r="5666"/>
            <a:stretch/>
          </p:blipFill>
          <p:spPr bwMode="auto">
            <a:xfrm>
              <a:off x="4965252" y="1631039"/>
              <a:ext cx="4165301" cy="385536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2" name="Rectangle 11"/>
            <p:cNvSpPr/>
            <p:nvPr/>
          </p:nvSpPr>
          <p:spPr>
            <a:xfrm>
              <a:off x="6781800" y="3657600"/>
              <a:ext cx="1524000" cy="2286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/>
            <p:cNvSpPr/>
            <p:nvPr/>
          </p:nvSpPr>
          <p:spPr>
            <a:xfrm>
              <a:off x="7239000" y="5257800"/>
              <a:ext cx="304800" cy="2286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/>
            <p:cNvSpPr/>
            <p:nvPr/>
          </p:nvSpPr>
          <p:spPr>
            <a:xfrm>
              <a:off x="6629400" y="4097020"/>
              <a:ext cx="304800" cy="2286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/>
            <p:cNvSpPr/>
            <p:nvPr/>
          </p:nvSpPr>
          <p:spPr>
            <a:xfrm>
              <a:off x="6634480" y="3764280"/>
              <a:ext cx="304800" cy="2286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4366283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2750" y="1538032"/>
            <a:ext cx="8686800" cy="432936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Lab </a:t>
            </a:r>
            <a:r>
              <a:rPr lang="en-US" dirty="0" smtClean="0"/>
              <a:t>3  </a:t>
            </a:r>
            <a:r>
              <a:rPr lang="en-US" dirty="0" smtClean="0"/>
              <a:t>- </a:t>
            </a:r>
            <a:r>
              <a:rPr lang="en-US" dirty="0" smtClean="0"/>
              <a:t>Experimental Flow Diagram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D3ACF4-CC48-4AE1-B7A7-4A5EEB9DF315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9758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448235" y="1143000"/>
            <a:ext cx="8686800" cy="5715000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US" sz="2000" dirty="0" smtClean="0"/>
              <a:t>Data acquired: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sz="1600" dirty="0"/>
              <a:t>S</a:t>
            </a:r>
            <a:r>
              <a:rPr lang="en-US" sz="1600" dirty="0" smtClean="0"/>
              <a:t>tatic pressure data at different angles of attack and Reynolds numbers.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sz="1600" dirty="0" smtClean="0"/>
              <a:t>10 readings per angle of attack.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US" sz="2000" dirty="0" smtClean="0"/>
              <a:t>Co-plot the </a:t>
            </a:r>
            <a:r>
              <a:rPr lang="en-US" sz="2000" dirty="0" err="1" smtClean="0"/>
              <a:t>C</a:t>
            </a:r>
            <a:r>
              <a:rPr lang="en-US" sz="2000" baseline="-25000" dirty="0" err="1" smtClean="0"/>
              <a:t>p</a:t>
            </a:r>
            <a:r>
              <a:rPr lang="en-US" sz="2000" dirty="0" smtClean="0"/>
              <a:t> distributions at all angles of attack for a given Reynolds number.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US" sz="2000" dirty="0" smtClean="0"/>
              <a:t>Plot the C</a:t>
            </a:r>
            <a:r>
              <a:rPr lang="en-US" sz="2000" baseline="-25000" dirty="0" smtClean="0"/>
              <a:t>l</a:t>
            </a:r>
            <a:r>
              <a:rPr lang="en-US" sz="2000" dirty="0" smtClean="0"/>
              <a:t> vs. </a:t>
            </a:r>
            <a:r>
              <a:rPr lang="el-GR" sz="2000" dirty="0" smtClean="0"/>
              <a:t>α</a:t>
            </a:r>
            <a:r>
              <a:rPr lang="en-US" sz="2000" dirty="0" smtClean="0"/>
              <a:t> curve for the airfoil with error bars and compare the data to XFOIL predictions.</a:t>
            </a:r>
            <a:endParaRPr lang="en-US" sz="1600" dirty="0"/>
          </a:p>
          <a:p>
            <a:pPr lvl="0">
              <a:spcAft>
                <a:spcPts val="600"/>
              </a:spcAft>
            </a:pPr>
            <a:endParaRPr lang="en-US" sz="2000" dirty="0" smtClean="0"/>
          </a:p>
          <a:p>
            <a:pPr lvl="0"/>
            <a:endParaRPr lang="en-US" sz="2000" dirty="0"/>
          </a:p>
          <a:p>
            <a:pPr>
              <a:spcBef>
                <a:spcPts val="0"/>
              </a:spcBef>
              <a:spcAft>
                <a:spcPts val="600"/>
              </a:spcAft>
            </a:pPr>
            <a:endParaRPr lang="en-US" sz="1800" dirty="0"/>
          </a:p>
          <a:p>
            <a:pPr lvl="1">
              <a:spcBef>
                <a:spcPts val="0"/>
              </a:spcBef>
              <a:spcAft>
                <a:spcPts val="1800"/>
              </a:spcAft>
            </a:pPr>
            <a:endParaRPr lang="en-US" sz="1800" dirty="0" smtClean="0"/>
          </a:p>
          <a:p>
            <a:pPr marL="0" indent="0">
              <a:spcBef>
                <a:spcPts val="0"/>
              </a:spcBef>
              <a:spcAft>
                <a:spcPts val="1800"/>
              </a:spcAft>
              <a:buNone/>
            </a:pPr>
            <a:endParaRPr lang="en-US" sz="20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Lab 3 – Expectations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D3ACF4-CC48-4AE1-B7A7-4A5EEB9DF315}" type="slidenum">
              <a:rPr lang="en-US" smtClean="0"/>
              <a:t>9</a:t>
            </a:fld>
            <a:endParaRPr lang="en-US"/>
          </a:p>
        </p:txBody>
      </p:sp>
      <p:grpSp>
        <p:nvGrpSpPr>
          <p:cNvPr id="5" name="Group 4"/>
          <p:cNvGrpSpPr/>
          <p:nvPr/>
        </p:nvGrpSpPr>
        <p:grpSpPr>
          <a:xfrm>
            <a:off x="3581400" y="3429000"/>
            <a:ext cx="5486400" cy="2866005"/>
            <a:chOff x="3276600" y="3915794"/>
            <a:chExt cx="5638800" cy="2942205"/>
          </a:xfrm>
        </p:grpSpPr>
        <p:pic>
          <p:nvPicPr>
            <p:cNvPr id="5123" name="Picture 3" descr="C:\Users\shreya\Downloads\nlf_a5.png"/>
            <p:cNvPicPr>
              <a:picLocks noChangeAspect="1" noChangeArrowheads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9633" t="11479" r="9338" b="6026"/>
            <a:stretch/>
          </p:blipFill>
          <p:spPr bwMode="auto">
            <a:xfrm>
              <a:off x="3276600" y="3915794"/>
              <a:ext cx="5638800" cy="294220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124" name="Picture 4"/>
            <p:cNvPicPr>
              <a:picLocks noChangeAspect="1" noChangeArrowheads="1"/>
            </p:cNvPicPr>
            <p:nvPr/>
          </p:nvPicPr>
          <p:blipFill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58204" t="69334" r="10462" b="14559"/>
            <a:stretch/>
          </p:blipFill>
          <p:spPr bwMode="auto">
            <a:xfrm>
              <a:off x="7772400" y="6248400"/>
              <a:ext cx="1071282" cy="41295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  <p:sp>
        <p:nvSpPr>
          <p:cNvPr id="7" name="TextBox 6"/>
          <p:cNvSpPr txBox="1"/>
          <p:nvPr/>
        </p:nvSpPr>
        <p:spPr>
          <a:xfrm>
            <a:off x="381000" y="3429000"/>
            <a:ext cx="3200400" cy="27392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US" sz="2000" dirty="0">
                <a:solidFill>
                  <a:schemeClr val="accent2"/>
                </a:solidFill>
              </a:rPr>
              <a:t>Constants</a:t>
            </a:r>
            <a:r>
              <a:rPr lang="en-US" sz="2000" dirty="0" smtClean="0">
                <a:solidFill>
                  <a:schemeClr val="accent2"/>
                </a:solidFill>
              </a:rPr>
              <a:t>:</a:t>
            </a:r>
          </a:p>
          <a:p>
            <a:pPr marL="742950" lvl="1" indent="-285750">
              <a:spcAft>
                <a:spcPts val="600"/>
              </a:spcAft>
              <a:buFont typeface="Arial" pitchFamily="34" charset="0"/>
              <a:buChar char="–"/>
            </a:pPr>
            <a:r>
              <a:rPr lang="en-US" sz="1600" dirty="0">
                <a:solidFill>
                  <a:schemeClr val="accent2"/>
                </a:solidFill>
              </a:rPr>
              <a:t>airfoil chord, c = </a:t>
            </a:r>
            <a:r>
              <a:rPr lang="en-US" sz="1600" dirty="0" smtClean="0">
                <a:solidFill>
                  <a:schemeClr val="accent2"/>
                </a:solidFill>
              </a:rPr>
              <a:t>0.3048m</a:t>
            </a:r>
            <a:endParaRPr lang="en-US" sz="1600" dirty="0">
              <a:solidFill>
                <a:schemeClr val="accent2"/>
              </a:solidFill>
            </a:endParaRPr>
          </a:p>
          <a:p>
            <a:pPr marL="742950" lvl="1" indent="-285750">
              <a:spcAft>
                <a:spcPts val="600"/>
              </a:spcAft>
              <a:buFont typeface="Arial" pitchFamily="34" charset="0"/>
              <a:buChar char="–"/>
            </a:pPr>
            <a:r>
              <a:rPr lang="en-US" sz="1600" dirty="0" smtClean="0">
                <a:solidFill>
                  <a:schemeClr val="accent2"/>
                </a:solidFill>
              </a:rPr>
              <a:t>dynamic </a:t>
            </a:r>
            <a:r>
              <a:rPr lang="en-US" sz="1600" dirty="0" smtClean="0">
                <a:solidFill>
                  <a:schemeClr val="accent2"/>
                </a:solidFill>
              </a:rPr>
              <a:t>viscosity, </a:t>
            </a:r>
            <a:r>
              <a:rPr lang="el-GR" sz="1600" dirty="0" smtClean="0">
                <a:solidFill>
                  <a:schemeClr val="accent2"/>
                </a:solidFill>
              </a:rPr>
              <a:t>μ</a:t>
            </a:r>
            <a:r>
              <a:rPr lang="en-US" sz="1600" baseline="-25000" dirty="0" smtClean="0">
                <a:solidFill>
                  <a:schemeClr val="accent2"/>
                </a:solidFill>
              </a:rPr>
              <a:t>air</a:t>
            </a:r>
            <a:r>
              <a:rPr lang="en-US" sz="1600" dirty="0" smtClean="0">
                <a:solidFill>
                  <a:schemeClr val="accent2"/>
                </a:solidFill>
              </a:rPr>
              <a:t> = </a:t>
            </a:r>
            <a:r>
              <a:rPr lang="en-US" sz="1600" dirty="0" smtClean="0">
                <a:solidFill>
                  <a:schemeClr val="accent2"/>
                </a:solidFill>
              </a:rPr>
              <a:t>1.825x10</a:t>
            </a:r>
            <a:r>
              <a:rPr lang="en-US" sz="1600" baseline="30000" dirty="0" smtClean="0">
                <a:solidFill>
                  <a:schemeClr val="accent2"/>
                </a:solidFill>
              </a:rPr>
              <a:t>-5</a:t>
            </a:r>
            <a:r>
              <a:rPr lang="en-US" sz="1600" dirty="0" smtClean="0">
                <a:solidFill>
                  <a:schemeClr val="accent2"/>
                </a:solidFill>
              </a:rPr>
              <a:t> </a:t>
            </a:r>
            <a:r>
              <a:rPr lang="en-US" sz="1600" dirty="0" smtClean="0">
                <a:solidFill>
                  <a:schemeClr val="accent2"/>
                </a:solidFill>
              </a:rPr>
              <a:t>Pa s</a:t>
            </a:r>
          </a:p>
          <a:p>
            <a:pPr marL="742950" lvl="1" indent="-285750">
              <a:spcAft>
                <a:spcPts val="600"/>
              </a:spcAft>
              <a:buFont typeface="Arial" pitchFamily="34" charset="0"/>
              <a:buChar char="–"/>
            </a:pPr>
            <a:r>
              <a:rPr lang="en-US" sz="1600" dirty="0" smtClean="0">
                <a:solidFill>
                  <a:schemeClr val="accent2"/>
                </a:solidFill>
              </a:rPr>
              <a:t>TF = 1.2512</a:t>
            </a:r>
            <a:endParaRPr lang="en-US" sz="1600" dirty="0">
              <a:solidFill>
                <a:schemeClr val="accent2"/>
              </a:solidFill>
            </a:endParaRPr>
          </a:p>
          <a:p>
            <a:pPr marL="800100" lvl="1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2000" dirty="0" smtClean="0">
              <a:solidFill>
                <a:schemeClr val="accent2"/>
              </a:solidFill>
            </a:endParaRPr>
          </a:p>
          <a:p>
            <a:pPr lvl="1">
              <a:spcAft>
                <a:spcPts val="600"/>
              </a:spcAft>
            </a:pPr>
            <a:endParaRPr lang="en-US" sz="2000" dirty="0">
              <a:solidFill>
                <a:schemeClr val="accent2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81591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ncsu-apa_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ncsu-apa_template</Template>
  <TotalTime>18811</TotalTime>
  <Words>264</Words>
  <Application>Microsoft Office PowerPoint</Application>
  <PresentationFormat>On-screen Show (4:3)</PresentationFormat>
  <Paragraphs>65</Paragraphs>
  <Slides>9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Cambria Math</vt:lpstr>
      <vt:lpstr>Wingdings</vt:lpstr>
      <vt:lpstr>ncsu-apa_template</vt:lpstr>
      <vt:lpstr>MAE 253 – Experimental Aerodynamics I Lab 3 – Airfoil Aerodynamics (Lift)</vt:lpstr>
      <vt:lpstr>Outline</vt:lpstr>
      <vt:lpstr>Lab 2  - Solutions</vt:lpstr>
      <vt:lpstr>Lab 2  - Experimental Flow Diagram</vt:lpstr>
      <vt:lpstr>Lab 3 - Objective</vt:lpstr>
      <vt:lpstr>Lab 3 - Theory</vt:lpstr>
      <vt:lpstr>Lab 3 - Theory</vt:lpstr>
      <vt:lpstr>Lab 3  - Experimental Flow Diagram</vt:lpstr>
      <vt:lpstr>Lab 3 – Expectations 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Shreyas Narsipur</dc:creator>
  <cp:lastModifiedBy>Shreyas Narsipur</cp:lastModifiedBy>
  <cp:revision>772</cp:revision>
  <cp:lastPrinted>2017-08-18T00:11:24Z</cp:lastPrinted>
  <dcterms:created xsi:type="dcterms:W3CDTF">2013-08-22T21:17:39Z</dcterms:created>
  <dcterms:modified xsi:type="dcterms:W3CDTF">2019-02-12T18:29:10Z</dcterms:modified>
</cp:coreProperties>
</file>