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8" r:id="rId4"/>
    <p:sldId id="269" r:id="rId5"/>
    <p:sldId id="260" r:id="rId6"/>
    <p:sldId id="267" r:id="rId7"/>
    <p:sldId id="270" r:id="rId8"/>
    <p:sldId id="271" r:id="rId9"/>
    <p:sldId id="26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330D4D3-54B8-47C2-8D8F-FA67BD5E8711}">
          <p14:sldIdLst>
            <p14:sldId id="256"/>
            <p14:sldId id="258"/>
            <p14:sldId id="268"/>
            <p14:sldId id="269"/>
            <p14:sldId id="260"/>
            <p14:sldId id="267"/>
            <p14:sldId id="270"/>
            <p14:sldId id="271"/>
            <p14:sldId id="264"/>
          </p14:sldIdLst>
        </p14:section>
        <p14:section name="Untitled Section" id="{FC30B9BE-2515-400F-B17D-9E0ADCF1C52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1B2DAF"/>
    <a:srgbClr val="2810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0" autoAdjust="0"/>
    <p:restoredTop sz="94458" autoAdjust="0"/>
  </p:normalViewPr>
  <p:slideViewPr>
    <p:cSldViewPr>
      <p:cViewPr varScale="1">
        <p:scale>
          <a:sx n="85" d="100"/>
          <a:sy n="85" d="100"/>
        </p:scale>
        <p:origin x="-106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49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213AE1-DFB3-44EF-A042-D5CB7C8A974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37D80D-0366-4655-9E79-BEB49644E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9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AD9FB0-04E0-4B9E-A669-F5B948E3B7B4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EA5337-7E3F-473A-AAA3-863970BA5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2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81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14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91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2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492875"/>
            <a:ext cx="1143000" cy="365125"/>
          </a:xfrm>
        </p:spPr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6705600" y="346816"/>
            <a:ext cx="2438400" cy="60539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5486400" cy="566738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35385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091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9BBA91-FC5F-407A-A3BB-5C00D6B63829}" type="datetime1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0E2E1B-0835-4026-8B73-FF826491894E}" type="datetime1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2F6028-54EC-40F0-A7EB-377733B9AF2C}" type="datetime1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86FA76-1E96-4788-9BED-FA86EE9186FE}" type="datetime1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2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A253F-2FD5-4C99-9A91-C95EDB92D73B}" type="datetime1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39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7D400B-43B5-4706-BE5C-FB5B6FA18182}" type="datetime1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EC12360-DFC3-489A-9ECD-1633027B049D}" type="datetime1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0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385652-3A3D-481F-80BC-05B560676A09}" type="datetime1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8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94FA33-91F5-4609-BBD0-C7117AFA7C0D}" type="datetime1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2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5076FF-2753-4A68-BADA-9C1C45EC71B7}" type="datetime1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9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accent2"/>
                </a:solidFill>
              </a:defRPr>
            </a:lvl1pPr>
          </a:lstStyle>
          <a:p>
            <a:fld id="{E5D3ACF4-CC48-4AE1-B7A7-4A5EEB9DF3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0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75000"/>
        <a:buFont typeface="Wingdings" pitchFamily="2" charset="2"/>
        <a:buChar char="Ø"/>
        <a:defRPr sz="32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aircraft pitot tub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974" y="2328915"/>
            <a:ext cx="2404872" cy="227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667000"/>
            <a:ext cx="6248400" cy="871538"/>
          </a:xfrm>
        </p:spPr>
        <p:txBody>
          <a:bodyPr>
            <a:noAutofit/>
          </a:bodyPr>
          <a:lstStyle/>
          <a:p>
            <a:pPr>
              <a:spcAft>
                <a:spcPts val="300"/>
              </a:spcAft>
            </a:pPr>
            <a:r>
              <a:rPr lang="en-US" sz="2600" dirty="0" smtClean="0"/>
              <a:t>MAE 253 – Experimental Aerodynamics I</a:t>
            </a:r>
            <a:br>
              <a:rPr lang="en-US" sz="2600" dirty="0" smtClean="0"/>
            </a:br>
            <a:r>
              <a:rPr lang="en-US" sz="2600" dirty="0" smtClean="0"/>
              <a:t>Lab </a:t>
            </a:r>
            <a:r>
              <a:rPr lang="en-US" sz="2600" dirty="0"/>
              <a:t>2</a:t>
            </a:r>
            <a:r>
              <a:rPr lang="en-US" sz="2600" dirty="0" smtClean="0"/>
              <a:t> – Wind Tunnel Turbulence Study</a:t>
            </a:r>
            <a:endParaRPr lang="en-US" sz="2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Shreyas</a:t>
            </a:r>
            <a:r>
              <a:rPr lang="en-US" dirty="0" smtClean="0"/>
              <a:t> </a:t>
            </a:r>
            <a:r>
              <a:rPr lang="en-US" dirty="0" err="1" smtClean="0"/>
              <a:t>Narsipur</a:t>
            </a:r>
            <a:endParaRPr lang="en-US" dirty="0" smtClean="0"/>
          </a:p>
          <a:p>
            <a:r>
              <a:rPr lang="en-US" dirty="0" smtClean="0"/>
              <a:t>NCSU</a:t>
            </a:r>
          </a:p>
          <a:p>
            <a:r>
              <a:rPr lang="en-US" dirty="0" smtClean="0"/>
              <a:t>February 6</a:t>
            </a:r>
            <a:r>
              <a:rPr lang="en-US" baseline="30000" dirty="0" smtClean="0"/>
              <a:t>th</a:t>
            </a:r>
            <a:r>
              <a:rPr lang="en-US" dirty="0" smtClean="0"/>
              <a:t>, 2018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1</a:t>
            </a:fld>
            <a:endParaRPr lang="en-US" dirty="0"/>
          </a:p>
        </p:txBody>
      </p:sp>
      <p:pic>
        <p:nvPicPr>
          <p:cNvPr id="5122" name="Picture 2" descr="Image result for wind tunnel turbulenc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929510" y="2170534"/>
            <a:ext cx="6019800" cy="240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253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1 - Solutions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2 - Objective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2 – Theory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2 - Expectations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46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1  -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3" y="1112837"/>
            <a:ext cx="5121275" cy="384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501608" y="4988859"/>
                <a:ext cx="61920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𝐼𝑛𝑐𝑟𝑒𝑎𝑠𝑖𝑛𝑔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𝑉𝑒𝑙𝑜𝑐𝑖𝑡𝑦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: 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𝑠𝑒𝑛𝑠𝑜𝑟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=0.0121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𝑚𝑎𝑛𝑜𝑚𝑒𝑡𝑒𝑟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+4.1194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1608" y="4988859"/>
                <a:ext cx="619208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449510" y="5421868"/>
                <a:ext cx="62679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𝐷𝑒𝑐𝑟𝑒𝑎𝑠𝑖𝑛𝑔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𝑉𝑒𝑙𝑜𝑐𝑖𝑡𝑦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: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𝑠𝑒𝑛𝑠𝑜𝑟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=0.0121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𝑚𝑎𝑛𝑜𝑚𝑒𝑡𝑒𝑟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+4.1501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9510" y="5421868"/>
                <a:ext cx="6267933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759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1  -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94445" y="4312023"/>
                <a:ext cx="42680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i="1" dirty="0" smtClean="0">
                    <a:solidFill>
                      <a:schemeClr val="accent2"/>
                    </a:solidFill>
                    <a:latin typeface="Cambria Math"/>
                  </a:rPr>
                  <a:t>Increasing Velocity: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𝑠𝑒𝑛𝑠𝑜𝑟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=0.0124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𝑊𝑇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+4.094</m:t>
                    </m:r>
                  </m:oMath>
                </a14:m>
                <a:r>
                  <a:rPr lang="en-US" dirty="0" smtClean="0">
                    <a:solidFill>
                      <a:schemeClr val="accent2"/>
                    </a:solidFill>
                  </a:rPr>
                  <a:t>0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445" y="4312023"/>
                <a:ext cx="4268082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1286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918" y="1125070"/>
            <a:ext cx="4268082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45" y="1125070"/>
            <a:ext cx="4268082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94445" y="5128683"/>
                <a:ext cx="42680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i="1" dirty="0" smtClean="0">
                    <a:solidFill>
                      <a:schemeClr val="accent2"/>
                    </a:solidFill>
                    <a:latin typeface="Cambria Math"/>
                  </a:rPr>
                  <a:t>Decreasing Velocity: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𝑠𝑒𝑛𝑠𝑜𝑟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=0.0124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𝑊𝑇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+4.0879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445" y="5128683"/>
                <a:ext cx="4268082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1286"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880400" y="4325470"/>
                <a:ext cx="42680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i="1" dirty="0" smtClean="0">
                    <a:solidFill>
                      <a:schemeClr val="accent2"/>
                    </a:solidFill>
                    <a:latin typeface="Cambria Math"/>
                  </a:rPr>
                  <a:t>Increasing Velocity: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𝑊𝑇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=0.9767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𝑚𝑎𝑛𝑜𝑚𝑒𝑡𝑒𝑟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+2.0356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400" y="4325470"/>
                <a:ext cx="4268082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1286"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880400" y="5142130"/>
                <a:ext cx="42680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i="1" dirty="0" smtClean="0">
                    <a:solidFill>
                      <a:schemeClr val="accent2"/>
                    </a:solidFill>
                    <a:latin typeface="Cambria Math"/>
                  </a:rPr>
                  <a:t>Decreasing Velocity: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𝑊𝑇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=0.9729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𝑚𝑎𝑛𝑜𝑚𝑒𝑡𝑒𝑟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+5.0159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400" y="5142130"/>
                <a:ext cx="4268082" cy="646331"/>
              </a:xfrm>
              <a:prstGeom prst="rect">
                <a:avLst/>
              </a:prstGeom>
              <a:blipFill rotWithShape="1">
                <a:blip r:embed="rId7"/>
                <a:stretch>
                  <a:fillRect l="-1286"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102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2 - Objective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Understand the turbulence sphere set-up for measuring wind tunnel turbulence..</a:t>
            </a:r>
          </a:p>
          <a:p>
            <a:pPr lvl="0"/>
            <a:r>
              <a:rPr lang="en-US" sz="2800" dirty="0"/>
              <a:t>Determine the turbulence factor and per cent turbulence of NCSU’s subsonic wind tunnel. </a:t>
            </a:r>
          </a:p>
        </p:txBody>
      </p:sp>
      <p:pic>
        <p:nvPicPr>
          <p:cNvPr id="2050" name="Picture 2" descr="CXLdp Differential Pressure Transdu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35" y="3429000"/>
            <a:ext cx="2651761" cy="256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:\Users\shreya\Documents\Teaching_NCSU\MAE253_Experimental-Aero-1\Shreyas_teaching\Lab-2\turbulence_spher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027" y="3429000"/>
            <a:ext cx="5467408" cy="2560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297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wind tunnel turbule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963" y="4346660"/>
            <a:ext cx="6813981" cy="251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2 -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What is turbulence?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The </a:t>
            </a:r>
            <a:r>
              <a:rPr lang="en-US" sz="2000" dirty="0"/>
              <a:t>level of unsteady velocity fluctuations about the flow’s average velocity.</a:t>
            </a:r>
            <a:endParaRPr lang="en-US" sz="20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The turbulence in a wind tunnel is </a:t>
            </a:r>
            <a:r>
              <a:rPr lang="en-US" sz="2400" dirty="0"/>
              <a:t>mainly produced by the propeller, the guide vanes, and the vibration of the wind tunnel walls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effective Reynolds number in the test section is generally higher than the freestream Reynolds </a:t>
            </a:r>
            <a:r>
              <a:rPr lang="en-US" sz="2400" dirty="0" smtClean="0"/>
              <a:t>number.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0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092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:\Users\shreya\Documents\Teaching_NCSU\MAE253_Experimental-Aero-1\Shreyas_teaching\Lab-2\turbulence_spher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668" y="4953000"/>
            <a:ext cx="2913332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2 -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Critical Reynolds number is the point at which flow over a bluff body transitions from laminar to turbulent.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dirty="0" smtClean="0"/>
              <a:t>higher degree of flow attachment.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dirty="0" smtClean="0"/>
              <a:t>reduction in drag.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Flight measurements have shown that the critical Reynolds number of a sphere in free atmosphere is 385,000 and is independent of the turbulence structure in free air.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For </a:t>
            </a:r>
            <a:r>
              <a:rPr lang="en-US" sz="2400" dirty="0"/>
              <a:t>a sphere, </a:t>
            </a:r>
            <a:r>
              <a:rPr lang="en-US" sz="2400" dirty="0" smtClean="0"/>
              <a:t>the critical Reynolds number depends on the degree of turbulence in the wind tunnel.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 higher turbulence leads to faster </a:t>
            </a:r>
            <a:r>
              <a:rPr lang="en-US" sz="2000" dirty="0" smtClean="0"/>
              <a:t>transition.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Before </a:t>
            </a:r>
            <a:r>
              <a:rPr lang="en-US" sz="2400" dirty="0"/>
              <a:t>the use of hot-wire </a:t>
            </a:r>
            <a:r>
              <a:rPr lang="en-US" sz="2400" dirty="0" smtClean="0"/>
              <a:t>anemometry, </a:t>
            </a:r>
            <a:br>
              <a:rPr lang="en-US" sz="2400" dirty="0" smtClean="0"/>
            </a:br>
            <a:r>
              <a:rPr lang="en-US" sz="2400" dirty="0" smtClean="0"/>
              <a:t>a </a:t>
            </a:r>
            <a:r>
              <a:rPr lang="en-US" sz="2400" dirty="0"/>
              <a:t>turbulence </a:t>
            </a:r>
            <a:r>
              <a:rPr lang="en-US" sz="2400" dirty="0" smtClean="0"/>
              <a:t>sphere was </a:t>
            </a:r>
            <a:r>
              <a:rPr lang="en-US" sz="2400" dirty="0"/>
              <a:t>used to measure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relative </a:t>
            </a:r>
            <a:r>
              <a:rPr lang="en-US" sz="2400" dirty="0"/>
              <a:t>turbulence of a wind tunnel.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662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 smtClean="0"/>
                  <a:t>Critical Reynolds number of a sphere can be measured in two ways: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 smtClean="0"/>
                  <a:t>Drag method - determine </a:t>
                </a:r>
                <a:r>
                  <a:rPr lang="en-US" sz="2000" dirty="0"/>
                  <a:t>the Reynolds number at which </a:t>
                </a:r>
                <a:r>
                  <a:rPr lang="en-US" sz="2000" i="1" dirty="0"/>
                  <a:t>C</a:t>
                </a:r>
                <a:r>
                  <a:rPr lang="en-US" sz="2000" i="1" baseline="-25000" dirty="0"/>
                  <a:t>D</a:t>
                </a:r>
                <a:r>
                  <a:rPr lang="en-US" sz="2000" dirty="0"/>
                  <a:t> = </a:t>
                </a:r>
                <a:r>
                  <a:rPr lang="en-US" sz="2000" dirty="0" smtClean="0"/>
                  <a:t>0.30.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 smtClean="0"/>
                  <a:t>Pressure method - obtain </a:t>
                </a:r>
                <a:r>
                  <a:rPr lang="en-US" sz="2000" dirty="0"/>
                  <a:t>the critical Reynolds number at </a:t>
                </a:r>
                <a:r>
                  <a:rPr lang="en-US" sz="2000" i="1" dirty="0"/>
                  <a:t>ΔP/q</a:t>
                </a:r>
                <a:r>
                  <a:rPr lang="en-US" sz="2000" dirty="0"/>
                  <a:t> = </a:t>
                </a:r>
                <a:r>
                  <a:rPr lang="en-US" sz="2000" dirty="0" smtClean="0"/>
                  <a:t>1.22.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/>
                  <a:t>The absence of force balances and associated calibrations to obtain drag makes the pressure method a more advantageous method than the drag option. 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𝑇𝐹</m:t>
                    </m:r>
                    <m:r>
                      <a:rPr lang="en-US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3.85 × 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5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𝑅𝑒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𝑡𝑢𝑛𝑛𝑒𝑙</m:t>
                            </m:r>
                          </m:sub>
                        </m:sSub>
                      </m:den>
                    </m:f>
                  </m:oMath>
                </a14:m>
                <a:endParaRPr lang="en-US" sz="2400" dirty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endParaRPr lang="en-US" sz="2400" dirty="0"/>
              </a:p>
              <a:p>
                <a:pPr marL="0" indent="0">
                  <a:spcBef>
                    <a:spcPts val="0"/>
                  </a:spcBef>
                  <a:spcAft>
                    <a:spcPts val="1800"/>
                  </a:spcAft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  <a:blipFill rotWithShape="1">
                <a:blip r:embed="rId3"/>
                <a:stretch>
                  <a:fillRect l="-421" t="-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 descr="C:\Users\shreya\Documents\Teaching_NCSU\MAE253_Experimental-Aero-1\Shreyas_teaching\Lab-2\sphere_Re_CD_Cp_comb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450" y="4038600"/>
            <a:ext cx="6051550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2 -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4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256" y="3429000"/>
            <a:ext cx="4572944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Data acquired: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Plot </a:t>
            </a:r>
            <a:r>
              <a:rPr lang="en-US" sz="2000" dirty="0"/>
              <a:t>the variation of the pressure coefficient with Reynolds number for the turbulence sphere.</a:t>
            </a:r>
          </a:p>
          <a:p>
            <a:pPr lvl="0">
              <a:spcAft>
                <a:spcPts val="600"/>
              </a:spcAft>
            </a:pPr>
            <a:r>
              <a:rPr lang="en-US" sz="2000" dirty="0"/>
              <a:t>Determine the turbulence factor of the wind tunnel. </a:t>
            </a:r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000" dirty="0"/>
              <a:t>Determine the per cent turbulence of NCSU’s subsonic wind tunnel.</a:t>
            </a:r>
            <a:endParaRPr lang="en-US" sz="1600" dirty="0"/>
          </a:p>
          <a:p>
            <a:pPr lvl="0">
              <a:spcAft>
                <a:spcPts val="600"/>
              </a:spcAft>
            </a:pPr>
            <a:endParaRPr lang="en-US" sz="2000" dirty="0" smtClean="0"/>
          </a:p>
          <a:p>
            <a:pPr lvl="0"/>
            <a:endParaRPr lang="en-US" sz="20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800" dirty="0"/>
          </a:p>
          <a:p>
            <a:pPr lvl="1">
              <a:spcBef>
                <a:spcPts val="0"/>
              </a:spcBef>
              <a:spcAft>
                <a:spcPts val="1800"/>
              </a:spcAft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2 – Expectations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136651"/>
              </p:ext>
            </p:extLst>
          </p:nvPr>
        </p:nvGraphicFramePr>
        <p:xfrm>
          <a:off x="3018091" y="1498300"/>
          <a:ext cx="2925509" cy="3708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623124"/>
                <a:gridCol w="1302385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2000" kern="1200" baseline="-25000" dirty="0" err="1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transducer</a:t>
                      </a:r>
                      <a:r>
                        <a:rPr lang="en-US" sz="2000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psf</a:t>
                      </a:r>
                      <a:r>
                        <a:rPr lang="en-US" sz="200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000" kern="1200" baseline="-250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sensor</a:t>
                      </a:r>
                      <a:r>
                        <a:rPr lang="en-US" sz="200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 (mA)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1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su-apa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ncsu-apa_template</Template>
  <TotalTime>15712</TotalTime>
  <Words>463</Words>
  <Application>Microsoft Office PowerPoint</Application>
  <PresentationFormat>On-screen Show (4:3)</PresentationFormat>
  <Paragraphs>70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ncsu-apa_template</vt:lpstr>
      <vt:lpstr>MAE 253 – Experimental Aerodynamics I Lab 2 – Wind Tunnel Turbulence Study</vt:lpstr>
      <vt:lpstr>Outline</vt:lpstr>
      <vt:lpstr>Lab 1  - Solutions</vt:lpstr>
      <vt:lpstr>Lab 1  - Solutions</vt:lpstr>
      <vt:lpstr>Lab 2 - Objective</vt:lpstr>
      <vt:lpstr>Lab 2 - Theory</vt:lpstr>
      <vt:lpstr>Lab 2 - Theory</vt:lpstr>
      <vt:lpstr>Lab 2 - Theory</vt:lpstr>
      <vt:lpstr>Lab 2 – Expectations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Shreyas Narsipur</dc:creator>
  <cp:lastModifiedBy>Shreyas Narsipur</cp:lastModifiedBy>
  <cp:revision>746</cp:revision>
  <cp:lastPrinted>2017-08-18T00:11:24Z</cp:lastPrinted>
  <dcterms:created xsi:type="dcterms:W3CDTF">2013-08-22T21:17:39Z</dcterms:created>
  <dcterms:modified xsi:type="dcterms:W3CDTF">2018-02-07T16:54:16Z</dcterms:modified>
</cp:coreProperties>
</file>