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8" r:id="rId3"/>
    <p:sldId id="257" r:id="rId4"/>
    <p:sldId id="260" r:id="rId5"/>
    <p:sldId id="267" r:id="rId6"/>
    <p:sldId id="266" r:id="rId7"/>
    <p:sldId id="261" r:id="rId8"/>
    <p:sldId id="264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0330D4D3-54B8-47C2-8D8F-FA67BD5E8711}">
          <p14:sldIdLst>
            <p14:sldId id="256"/>
            <p14:sldId id="258"/>
            <p14:sldId id="257"/>
            <p14:sldId id="260"/>
            <p14:sldId id="267"/>
            <p14:sldId id="266"/>
            <p14:sldId id="261"/>
            <p14:sldId id="264"/>
          </p14:sldIdLst>
        </p14:section>
        <p14:section name="Untitled Section" id="{FC30B9BE-2515-400F-B17D-9E0ADCF1C52D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0093"/>
    <a:srgbClr val="1B2DAF"/>
    <a:srgbClr val="2810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350" autoAdjust="0"/>
    <p:restoredTop sz="94458" autoAdjust="0"/>
  </p:normalViewPr>
  <p:slideViewPr>
    <p:cSldViewPr>
      <p:cViewPr varScale="1">
        <p:scale>
          <a:sx n="120" d="100"/>
          <a:sy n="120" d="100"/>
        </p:scale>
        <p:origin x="1930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949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2213AE1-DFB3-44EF-A042-D5CB7C8A9742}" type="datetimeFigureOut">
              <a:rPr lang="en-US" smtClean="0"/>
              <a:t>1/14/2019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6537D80D-0366-4655-9E79-BEB49644EA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3907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8AD9FB0-04E0-4B9E-A669-F5B948E3B7B4}" type="datetimeFigureOut">
              <a:rPr lang="en-US" smtClean="0"/>
              <a:t>1/14/2019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21EA5337-7E3F-473A-AAA3-863970BA54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7209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EA5337-7E3F-473A-AAA3-863970BA54A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1810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EA5337-7E3F-473A-AAA3-863970BA54A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7146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EA5337-7E3F-473A-AAA3-863970BA54A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34017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EA5337-7E3F-473A-AAA3-863970BA54A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0918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EA5337-7E3F-473A-AAA3-863970BA54A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4174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EA5337-7E3F-473A-AAA3-863970BA54A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4174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EA5337-7E3F-473A-AAA3-863970BA54A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41748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EA5337-7E3F-473A-AAA3-863970BA54A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3260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01000" y="6492875"/>
            <a:ext cx="1143000" cy="365125"/>
          </a:xfrm>
        </p:spPr>
        <p:txBody>
          <a:bodyPr/>
          <a:lstStyle/>
          <a:p>
            <a:fld id="{E5D3ACF4-CC48-4AE1-B7A7-4A5EEB9DF31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Picture Placeholder 2"/>
          <p:cNvSpPr>
            <a:spLocks noGrp="1"/>
          </p:cNvSpPr>
          <p:nvPr>
            <p:ph type="pic" idx="13"/>
          </p:nvPr>
        </p:nvSpPr>
        <p:spPr>
          <a:xfrm>
            <a:off x="6705600" y="346816"/>
            <a:ext cx="2438400" cy="605398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381000" y="2971800"/>
            <a:ext cx="5486400" cy="566738"/>
          </a:xfrm>
        </p:spPr>
        <p:txBody>
          <a:bodyPr anchor="b">
            <a:normAutofit/>
          </a:bodyPr>
          <a:lstStyle>
            <a:lvl1pPr algn="l">
              <a:defRPr sz="28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3538538"/>
            <a:ext cx="5486400" cy="804862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309116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F9BBA91-FC5F-407A-A3BB-5C00D6B63829}" type="datetime1">
              <a:rPr lang="en-US" smtClean="0"/>
              <a:t>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3ACF4-CC48-4AE1-B7A7-4A5EEB9DF3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935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E0E2E1B-0835-4026-8B73-FF826491894E}" type="datetime1">
              <a:rPr lang="en-US" smtClean="0"/>
              <a:t>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3ACF4-CC48-4AE1-B7A7-4A5EEB9DF3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723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72F6028-54EC-40F0-A7EB-377733B9AF2C}" type="datetime1">
              <a:rPr lang="en-US" smtClean="0"/>
              <a:t>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3ACF4-CC48-4AE1-B7A7-4A5EEB9DF3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8405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A86FA76-1E96-4788-9BED-FA86EE9186FE}" type="datetime1">
              <a:rPr lang="en-US" smtClean="0"/>
              <a:t>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3ACF4-CC48-4AE1-B7A7-4A5EEB9DF3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320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30A253F-2FD5-4C99-9A91-C95EDB92D73B}" type="datetime1">
              <a:rPr lang="en-US" smtClean="0"/>
              <a:t>1/14/2019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3ACF4-CC48-4AE1-B7A7-4A5EEB9DF3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8399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77D400B-43B5-4706-BE5C-FB5B6FA18182}" type="datetime1">
              <a:rPr lang="en-US" smtClean="0"/>
              <a:t>1/14/2019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3ACF4-CC48-4AE1-B7A7-4A5EEB9DF3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07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EC12360-DFC3-489A-9ECD-1633027B049D}" type="datetime1">
              <a:rPr lang="en-US" smtClean="0"/>
              <a:t>1/14/2019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3ACF4-CC48-4AE1-B7A7-4A5EEB9DF3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1029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2385652-3A3D-481F-80BC-05B560676A09}" type="datetime1">
              <a:rPr lang="en-US" smtClean="0"/>
              <a:t>1/14/2019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3ACF4-CC48-4AE1-B7A7-4A5EEB9DF3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8818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C94FA33-91F5-4609-BBD0-C7117AFA7C0D}" type="datetime1">
              <a:rPr lang="en-US" smtClean="0"/>
              <a:t>1/14/2019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3ACF4-CC48-4AE1-B7A7-4A5EEB9DF3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4216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C5076FF-2753-4A68-BADA-9C1C45EC71B7}" type="datetime1">
              <a:rPr lang="en-US" smtClean="0"/>
              <a:t>1/14/2019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3ACF4-CC48-4AE1-B7A7-4A5EEB9DF3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294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43000"/>
            <a:ext cx="8229600" cy="5334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accent2"/>
                </a:solidFill>
              </a:defRPr>
            </a:lvl1pPr>
          </a:lstStyle>
          <a:p>
            <a:fld id="{E5D3ACF4-CC48-4AE1-B7A7-4A5EEB9DF31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1404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accent2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accent2"/>
        </a:buClr>
        <a:buSzPct val="75000"/>
        <a:buFont typeface="Wingdings" pitchFamily="2" charset="2"/>
        <a:buChar char="Ø"/>
        <a:defRPr sz="3200" kern="1200">
          <a:solidFill>
            <a:schemeClr val="accent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accent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accent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accent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Image result for aircraft pitot tub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6974" y="2328915"/>
            <a:ext cx="2404872" cy="2276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2667000"/>
            <a:ext cx="6248400" cy="871538"/>
          </a:xfrm>
        </p:spPr>
        <p:txBody>
          <a:bodyPr>
            <a:noAutofit/>
          </a:bodyPr>
          <a:lstStyle/>
          <a:p>
            <a:pPr>
              <a:spcAft>
                <a:spcPts val="300"/>
              </a:spcAft>
            </a:pPr>
            <a:r>
              <a:rPr lang="en-US" sz="2600" dirty="0" smtClean="0"/>
              <a:t>MAE 253 – Experimental Aerodynamics I</a:t>
            </a:r>
            <a:br>
              <a:rPr lang="en-US" sz="2600" dirty="0" smtClean="0"/>
            </a:br>
            <a:r>
              <a:rPr lang="en-US" sz="2600" dirty="0" smtClean="0"/>
              <a:t>General Information and Lab 1 (Pressure Transducer Calibration)</a:t>
            </a:r>
            <a:endParaRPr lang="en-US" sz="26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err="1" smtClean="0"/>
              <a:t>Shreyas</a:t>
            </a:r>
            <a:r>
              <a:rPr lang="en-US" dirty="0" smtClean="0"/>
              <a:t> </a:t>
            </a:r>
            <a:r>
              <a:rPr lang="en-US" dirty="0" err="1" smtClean="0"/>
              <a:t>Narsipur</a:t>
            </a:r>
            <a:endParaRPr lang="en-US" dirty="0" smtClean="0"/>
          </a:p>
          <a:p>
            <a:r>
              <a:rPr lang="en-US" dirty="0" smtClean="0"/>
              <a:t>NCSU</a:t>
            </a:r>
          </a:p>
          <a:p>
            <a:r>
              <a:rPr lang="en-US" dirty="0" smtClean="0"/>
              <a:t>January </a:t>
            </a:r>
            <a:r>
              <a:rPr lang="en-US" dirty="0" smtClean="0"/>
              <a:t>15</a:t>
            </a:r>
            <a:r>
              <a:rPr lang="en-US" baseline="30000" dirty="0" smtClean="0"/>
              <a:t>th</a:t>
            </a:r>
            <a:r>
              <a:rPr lang="en-US" smtClean="0"/>
              <a:t>, 2019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3ACF4-CC48-4AE1-B7A7-4A5EEB9DF315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2532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686800" cy="1066800"/>
          </a:xfrm>
        </p:spPr>
        <p:txBody>
          <a:bodyPr>
            <a:normAutofit/>
          </a:bodyPr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3ACF4-CC48-4AE1-B7A7-4A5EEB9DF315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686800" cy="5715000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  <a:spcAft>
                <a:spcPts val="1000"/>
              </a:spcAft>
            </a:pPr>
            <a:r>
              <a:rPr lang="en-US" sz="2400" dirty="0" smtClean="0"/>
              <a:t>General Information and Course Objectives</a:t>
            </a:r>
          </a:p>
          <a:p>
            <a:pPr>
              <a:spcBef>
                <a:spcPts val="1200"/>
              </a:spcBef>
              <a:spcAft>
                <a:spcPts val="1000"/>
              </a:spcAft>
            </a:pPr>
            <a:r>
              <a:rPr lang="en-US" sz="2400" dirty="0" smtClean="0"/>
              <a:t>Lab 1 - Objective</a:t>
            </a:r>
          </a:p>
          <a:p>
            <a:pPr>
              <a:spcBef>
                <a:spcPts val="1200"/>
              </a:spcBef>
              <a:spcAft>
                <a:spcPts val="1000"/>
              </a:spcAft>
            </a:pPr>
            <a:r>
              <a:rPr lang="en-US" sz="2400" dirty="0" smtClean="0"/>
              <a:t>Lab 1 – Theory</a:t>
            </a:r>
          </a:p>
          <a:p>
            <a:pPr>
              <a:spcBef>
                <a:spcPts val="1200"/>
              </a:spcBef>
              <a:spcAft>
                <a:spcPts val="1000"/>
              </a:spcAft>
            </a:pPr>
            <a:r>
              <a:rPr lang="en-US" sz="2400" dirty="0" smtClean="0"/>
              <a:t>Lab 1 - Expectations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77460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General Information and </a:t>
            </a:r>
            <a:br>
              <a:rPr lang="en-US" dirty="0" smtClean="0"/>
            </a:br>
            <a:r>
              <a:rPr lang="en-US" dirty="0" smtClean="0"/>
              <a:t>Course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686800" cy="5715000"/>
          </a:xfrm>
        </p:spPr>
        <p:txBody>
          <a:bodyPr>
            <a:normAutofit fontScale="92500" lnSpcReduction="20000"/>
          </a:bodyPr>
          <a:lstStyle/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2800" dirty="0" smtClean="0"/>
              <a:t>Focus will be on optimized data acquisition and analysis techniques (</a:t>
            </a:r>
            <a:r>
              <a:rPr lang="en-US" sz="2800" dirty="0" err="1" smtClean="0"/>
              <a:t>LabView</a:t>
            </a:r>
            <a:r>
              <a:rPr lang="en-US" sz="2800" dirty="0" smtClean="0"/>
              <a:t>, </a:t>
            </a:r>
            <a:r>
              <a:rPr lang="en-US" sz="2800" dirty="0" err="1" smtClean="0"/>
              <a:t>Matlab</a:t>
            </a:r>
            <a:r>
              <a:rPr lang="en-US" sz="2800" dirty="0" smtClean="0"/>
              <a:t>, etc.).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2800" dirty="0" smtClean="0"/>
              <a:t>Lab reports  in AIAA technical report format:</a:t>
            </a:r>
            <a:endParaRPr lang="en-US" sz="2800" dirty="0"/>
          </a:p>
          <a:p>
            <a:pPr lvl="1">
              <a:spcBef>
                <a:spcPts val="0"/>
              </a:spcBef>
              <a:spcAft>
                <a:spcPts val="1800"/>
              </a:spcAft>
            </a:pPr>
            <a:r>
              <a:rPr lang="en-US" sz="2400" dirty="0" smtClean="0"/>
              <a:t>A short introduction will be required for each experiment.</a:t>
            </a:r>
          </a:p>
          <a:p>
            <a:pPr lvl="1">
              <a:spcBef>
                <a:spcPts val="0"/>
              </a:spcBef>
              <a:spcAft>
                <a:spcPts val="1800"/>
              </a:spcAft>
            </a:pPr>
            <a:r>
              <a:rPr lang="en-US" sz="2400" dirty="0" smtClean="0"/>
              <a:t>Discuss the experimental setup, equations used to correct or reduce the data, and the steps taken to obtain your results in the methodology section.</a:t>
            </a:r>
          </a:p>
          <a:p>
            <a:pPr lvl="1">
              <a:spcBef>
                <a:spcPts val="0"/>
              </a:spcBef>
              <a:spcAft>
                <a:spcPts val="1800"/>
              </a:spcAft>
            </a:pPr>
            <a:r>
              <a:rPr lang="en-US" sz="2400" dirty="0" smtClean="0"/>
              <a:t>A detailed discussion of the plots should be provided in the results section. </a:t>
            </a:r>
          </a:p>
          <a:p>
            <a:pPr lvl="1">
              <a:spcBef>
                <a:spcPts val="0"/>
              </a:spcBef>
              <a:spcAft>
                <a:spcPts val="1800"/>
              </a:spcAft>
            </a:pPr>
            <a:r>
              <a:rPr lang="en-US" sz="2400" dirty="0" smtClean="0"/>
              <a:t>Codes (if any) can be provided in the appendix.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2800" dirty="0" smtClean="0"/>
              <a:t>75% individual assignments and 25% group project work.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2800" dirty="0" smtClean="0"/>
              <a:t>Attendance is mandatory.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2800" dirty="0" smtClean="0"/>
              <a:t>BE SAFE!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3ACF4-CC48-4AE1-B7A7-4A5EEB9DF31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676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Lab 1 - Objective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3ACF4-CC48-4AE1-B7A7-4A5EEB9DF315}" type="slidenum">
              <a:rPr lang="en-US" smtClean="0"/>
              <a:t>4</a:t>
            </a:fld>
            <a:endParaRPr lang="en-US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686800" cy="57150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2800" dirty="0" smtClean="0"/>
              <a:t>A basic understanding of the subsonic wind tunnel instrumentation.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2800" dirty="0"/>
              <a:t>Create a calibration curve for the </a:t>
            </a:r>
            <a:r>
              <a:rPr lang="en-US" sz="2800" dirty="0" smtClean="0"/>
              <a:t>Ashcroft</a:t>
            </a:r>
            <a:r>
              <a:rPr lang="en-US" sz="2800" baseline="30000" dirty="0"/>
              <a:t>®</a:t>
            </a:r>
            <a:r>
              <a:rPr lang="en-US" sz="2800" dirty="0" smtClean="0"/>
              <a:t> pressure transducer using the water manometer and pitot-static probe.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2800" dirty="0"/>
              <a:t>Determine the pressure transducer calibration </a:t>
            </a:r>
            <a:r>
              <a:rPr lang="en-US" sz="2800" dirty="0" smtClean="0"/>
              <a:t>factors.</a:t>
            </a:r>
            <a:endParaRPr lang="en-US" sz="2800" dirty="0"/>
          </a:p>
        </p:txBody>
      </p:sp>
      <p:pic>
        <p:nvPicPr>
          <p:cNvPr id="2050" name="Picture 2" descr="CXLdp Differential Pressure Transduc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3333" y="4297680"/>
            <a:ext cx="2651761" cy="2560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62976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Lab 1 - Theory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3ACF4-CC48-4AE1-B7A7-4A5EEB9DF315}" type="slidenum">
              <a:rPr lang="en-US" smtClean="0"/>
              <a:t>5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143000"/>
                <a:ext cx="8686800" cy="5715000"/>
              </a:xfrm>
            </p:spPr>
            <p:txBody>
              <a:bodyPr>
                <a:normAutofit/>
              </a:bodyPr>
              <a:lstStyle/>
              <a:p>
                <a:pPr>
                  <a:spcBef>
                    <a:spcPts val="0"/>
                  </a:spcBef>
                  <a:spcAft>
                    <a:spcPts val="600"/>
                  </a:spcAft>
                </a:pPr>
                <a:r>
                  <a:rPr lang="en-US" sz="2800" dirty="0" smtClean="0"/>
                  <a:t>One of the important flow characteristic needed to determine the aerodynamics of a system is the airspeed.</a:t>
                </a:r>
              </a:p>
              <a:p>
                <a:pPr>
                  <a:spcBef>
                    <a:spcPts val="0"/>
                  </a:spcBef>
                  <a:spcAft>
                    <a:spcPts val="600"/>
                  </a:spcAft>
                </a:pPr>
                <a:r>
                  <a:rPr lang="en-US" sz="2800" dirty="0"/>
                  <a:t>The pitot-static probe is the most commonly used instrument to measure fluid flow velocity. </a:t>
                </a:r>
                <a:endParaRPr lang="en-US" sz="2800" i="1" dirty="0" smtClean="0"/>
              </a:p>
              <a:p>
                <a:pPr>
                  <a:spcBef>
                    <a:spcPts val="0"/>
                  </a:spcBef>
                  <a:spcAft>
                    <a:spcPts val="600"/>
                  </a:spcAf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sz="2800" i="1">
                            <a:latin typeface="Cambria Math"/>
                          </a:rPr>
                          <m:t>𝑑𝑦𝑛𝑎𝑚𝑖𝑐</m:t>
                        </m:r>
                      </m:sub>
                    </m:sSub>
                    <m:r>
                      <a:rPr lang="en-US" sz="2800" i="1">
                        <a:latin typeface="Cambria Math"/>
                      </a:rPr>
                      <m:t>= </m:t>
                    </m:r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sz="2800" i="1">
                            <a:latin typeface="Cambria Math"/>
                          </a:rPr>
                          <m:t>𝑡𝑜𝑡𝑎𝑙</m:t>
                        </m:r>
                      </m:sub>
                    </m:sSub>
                    <m:r>
                      <a:rPr lang="en-US" sz="2800" i="1">
                        <a:latin typeface="Cambria Math"/>
                      </a:rPr>
                      <m:t>− </m:t>
                    </m:r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sz="2800" i="1">
                            <a:latin typeface="Cambria Math"/>
                          </a:rPr>
                          <m:t>𝑠𝑡𝑎𝑡𝑖𝑐</m:t>
                        </m:r>
                      </m:sub>
                    </m:sSub>
                  </m:oMath>
                </a14:m>
                <a:endParaRPr lang="en-US" sz="2800" dirty="0"/>
              </a:p>
              <a:p>
                <a:pPr>
                  <a:spcBef>
                    <a:spcPts val="0"/>
                  </a:spcBef>
                  <a:spcAft>
                    <a:spcPts val="600"/>
                  </a:spcAf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/>
                          </a:rPr>
                          <m:t>𝑈</m:t>
                        </m:r>
                      </m:e>
                      <m:sub>
                        <m:r>
                          <a:rPr lang="en-US" sz="2800" i="1">
                            <a:latin typeface="Cambria Math"/>
                          </a:rPr>
                          <m:t>∞</m:t>
                        </m:r>
                      </m:sub>
                    </m:sSub>
                    <m:r>
                      <a:rPr lang="en-US" sz="2800" i="1">
                        <a:latin typeface="Cambria Math"/>
                      </a:rPr>
                      <m:t>= </m:t>
                    </m:r>
                    <m:rad>
                      <m:radPr>
                        <m:degHide m:val="on"/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800" i="1">
                                <a:latin typeface="Cambria Math"/>
                              </a:rPr>
                              <m:t>2</m:t>
                            </m:r>
                            <m:sSub>
                              <m:sSubPr>
                                <m:ctrlPr>
                                  <a:rPr lang="en-US" sz="2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800" i="1">
                                    <a:latin typeface="Cambria Math"/>
                                  </a:rPr>
                                  <m:t>𝑃</m:t>
                                </m:r>
                              </m:e>
                              <m:sub>
                                <m:r>
                                  <a:rPr lang="en-US" sz="2800" i="1">
                                    <a:latin typeface="Cambria Math"/>
                                  </a:rPr>
                                  <m:t>𝑑𝑦𝑛𝑎𝑚𝑖𝑐</m:t>
                                </m:r>
                              </m:sub>
                            </m:sSub>
                          </m:num>
                          <m:den>
                            <m:r>
                              <a:rPr lang="en-US" sz="2800" i="1">
                                <a:latin typeface="Cambria Math"/>
                              </a:rPr>
                              <m:t>𝜌</m:t>
                            </m:r>
                          </m:den>
                        </m:f>
                      </m:e>
                    </m:rad>
                  </m:oMath>
                </a14:m>
                <a:endParaRPr lang="en-US" sz="2800" dirty="0" smtClean="0"/>
              </a:p>
              <a:p>
                <a:pPr>
                  <a:spcBef>
                    <a:spcPts val="0"/>
                  </a:spcBef>
                  <a:spcAft>
                    <a:spcPts val="600"/>
                  </a:spcAft>
                </a:pPr>
                <a:endParaRPr lang="en-US" sz="2400" dirty="0" smtClean="0"/>
              </a:p>
              <a:p>
                <a:pPr marL="0" indent="0">
                  <a:spcBef>
                    <a:spcPts val="0"/>
                  </a:spcBef>
                  <a:spcAft>
                    <a:spcPts val="1800"/>
                  </a:spcAft>
                  <a:buNone/>
                </a:pPr>
                <a:endParaRPr lang="en-US" sz="2800" dirty="0"/>
              </a:p>
            </p:txBody>
          </p:sp>
        </mc:Choice>
        <mc:Fallback xmlns="">
          <p:sp>
            <p:nvSpPr>
              <p:cNvPr id="6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143000"/>
                <a:ext cx="8686800" cy="5715000"/>
              </a:xfrm>
              <a:blipFill rotWithShape="1">
                <a:blip r:embed="rId3"/>
                <a:stretch>
                  <a:fillRect l="-632" t="-961" r="-10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Picture 6" descr="C:\Users\shreya\Documents\Teaching_NCSU\MAE253_Experimental-Aero-1\Shreyas_teaching\Lab-1\pitot_static_tube.pn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0072" y="4504764"/>
            <a:ext cx="5002728" cy="235323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70928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143000"/>
                <a:ext cx="8686800" cy="5715000"/>
              </a:xfrm>
            </p:spPr>
            <p:txBody>
              <a:bodyPr>
                <a:normAutofit/>
              </a:bodyPr>
              <a:lstStyle/>
              <a:p>
                <a:pPr>
                  <a:spcBef>
                    <a:spcPts val="0"/>
                  </a:spcBef>
                  <a:spcAft>
                    <a:spcPts val="600"/>
                  </a:spcAft>
                </a:pPr>
                <a:r>
                  <a:rPr lang="en-US" sz="2800" dirty="0" smtClean="0"/>
                  <a:t>One of the oldest and still existing pressure measurement systems is the manometer.</a:t>
                </a:r>
              </a:p>
              <a:p>
                <a:pPr>
                  <a:spcBef>
                    <a:spcPts val="0"/>
                  </a:spcBef>
                  <a:spcAft>
                    <a:spcPts val="600"/>
                  </a:spcAft>
                </a:pPr>
                <a:r>
                  <a:rPr lang="en-US" sz="2800" dirty="0" smtClean="0"/>
                  <a:t>The manometer </a:t>
                </a:r>
                <a:r>
                  <a:rPr lang="en-US" sz="2800" dirty="0"/>
                  <a:t>has no moving parts and requires no </a:t>
                </a:r>
                <a:r>
                  <a:rPr lang="en-US" sz="2800" dirty="0" smtClean="0"/>
                  <a:t>calibration.</a:t>
                </a:r>
              </a:p>
              <a:p>
                <a:pPr>
                  <a:spcBef>
                    <a:spcPts val="0"/>
                  </a:spcBef>
                  <a:spcAft>
                    <a:spcPts val="600"/>
                  </a:spcAft>
                </a:pPr>
                <a:r>
                  <a:rPr lang="en-US" sz="2800" dirty="0" smtClean="0"/>
                  <a:t>The ports of the pitot-static probe are connected to the legs of the manometer.</a:t>
                </a:r>
              </a:p>
              <a:p>
                <a:pPr>
                  <a:spcBef>
                    <a:spcPts val="0"/>
                  </a:spcBef>
                  <a:spcAft>
                    <a:spcPts val="600"/>
                  </a:spcAft>
                </a:pPr>
                <a14:m>
                  <m:oMath xmlns:m="http://schemas.openxmlformats.org/officeDocument/2006/math">
                    <m:r>
                      <a:rPr lang="en-US" sz="2800" i="1">
                        <a:latin typeface="Cambria Math"/>
                      </a:rPr>
                      <m:t>𝛥</m:t>
                    </m:r>
                    <m:r>
                      <a:rPr lang="en-US" sz="2800" i="1">
                        <a:latin typeface="Cambria Math"/>
                      </a:rPr>
                      <m:t>𝑃</m:t>
                    </m:r>
                    <m:r>
                      <a:rPr lang="en-US" sz="2800" i="1">
                        <a:latin typeface="Cambria Math"/>
                      </a:rPr>
                      <m:t>= </m:t>
                    </m:r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sz="2800" b="0" i="1" smtClean="0">
                            <a:latin typeface="Cambria Math"/>
                          </a:rPr>
                          <m:t>𝑡𝑜𝑡𝑎𝑙</m:t>
                        </m:r>
                        <m:r>
                          <a:rPr lang="en-US" sz="2800" b="0" i="1" smtClean="0">
                            <a:latin typeface="Cambria Math"/>
                          </a:rPr>
                          <m:t> (2)</m:t>
                        </m:r>
                      </m:sub>
                    </m:sSub>
                    <m:r>
                      <a:rPr lang="en-US" sz="2800" i="1">
                        <a:latin typeface="Cambria Math"/>
                      </a:rPr>
                      <m:t>− </m:t>
                    </m:r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sz="2800" b="0" i="1" smtClean="0">
                            <a:latin typeface="Cambria Math"/>
                          </a:rPr>
                          <m:t>𝑠𝑡𝑎𝑡𝑖𝑐</m:t>
                        </m:r>
                        <m:r>
                          <a:rPr lang="en-US" sz="2800" b="0" i="1" smtClean="0">
                            <a:latin typeface="Cambria Math"/>
                          </a:rPr>
                          <m:t> </m:t>
                        </m:r>
                        <m:d>
                          <m:d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800" b="0" i="1" smtClean="0">
                                <a:latin typeface="Cambria Math"/>
                              </a:rPr>
                              <m:t>1</m:t>
                            </m:r>
                          </m:e>
                        </m:d>
                      </m:sub>
                    </m:sSub>
                    <m:r>
                      <a:rPr lang="en-US" sz="2800" i="1">
                        <a:latin typeface="Cambria Math"/>
                      </a:rPr>
                      <m:t>= </m:t>
                    </m:r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/>
                          </a:rPr>
                          <m:t>𝜌</m:t>
                        </m:r>
                      </m:e>
                      <m:sub>
                        <m:r>
                          <a:rPr lang="en-US" sz="2800" i="1">
                            <a:latin typeface="Cambria Math"/>
                          </a:rPr>
                          <m:t>𝑤𝑎𝑡𝑒𝑟</m:t>
                        </m:r>
                      </m:sub>
                    </m:sSub>
                    <m:r>
                      <a:rPr lang="en-US" sz="2800" i="1">
                        <a:latin typeface="Cambria Math"/>
                      </a:rPr>
                      <m:t>𝑔h</m:t>
                    </m:r>
                  </m:oMath>
                </a14:m>
                <a:endParaRPr lang="en-US" sz="2800" dirty="0" smtClean="0"/>
              </a:p>
              <a:p>
                <a:pPr>
                  <a:spcBef>
                    <a:spcPts val="0"/>
                  </a:spcBef>
                  <a:spcAft>
                    <a:spcPts val="600"/>
                  </a:spcAft>
                </a:pPr>
                <a:endParaRPr lang="en-US" sz="2400" dirty="0" smtClean="0"/>
              </a:p>
              <a:p>
                <a:pPr marL="0" indent="0">
                  <a:spcBef>
                    <a:spcPts val="0"/>
                  </a:spcBef>
                  <a:spcAft>
                    <a:spcPts val="1800"/>
                  </a:spcAft>
                  <a:buNone/>
                </a:pPr>
                <a:endParaRPr lang="en-US" sz="2800" dirty="0"/>
              </a:p>
            </p:txBody>
          </p:sp>
        </mc:Choice>
        <mc:Fallback xmlns="">
          <p:sp>
            <p:nvSpPr>
              <p:cNvPr id="6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143000"/>
                <a:ext cx="8686800" cy="5715000"/>
              </a:xfrm>
              <a:blipFill rotWithShape="1">
                <a:blip r:embed="rId3"/>
                <a:stretch>
                  <a:fillRect l="-632" t="-961" r="-3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" name="Picture 7" descr="C:\Users\shreya\Documents\Teaching_NCSU\MAE253_Experimental-Aero-1\Shreyas_teaching\Lab-1\u-tube_manometer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3612628"/>
            <a:ext cx="1752600" cy="3245372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Lab 1 - Theory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3ACF4-CC48-4AE1-B7A7-4A5EEB9DF31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368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Lab 1 - Theory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3ACF4-CC48-4AE1-B7A7-4A5EEB9DF315}" type="slidenum">
              <a:rPr lang="en-US" smtClean="0"/>
              <a:t>7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143000"/>
                <a:ext cx="8686800" cy="5715000"/>
              </a:xfrm>
            </p:spPr>
            <p:txBody>
              <a:bodyPr>
                <a:normAutofit/>
              </a:bodyPr>
              <a:lstStyle/>
              <a:p>
                <a:pPr>
                  <a:spcBef>
                    <a:spcPts val="0"/>
                  </a:spcBef>
                  <a:spcAft>
                    <a:spcPts val="600"/>
                  </a:spcAft>
                </a:pPr>
                <a:r>
                  <a:rPr lang="en-US" sz="2800" dirty="0" smtClean="0"/>
                  <a:t>Due </a:t>
                </a:r>
                <a:r>
                  <a:rPr lang="en-US" sz="2800" dirty="0"/>
                  <a:t>to the bulkiness of the manometer, a more realistic solution is needed to measure pressures on moving vehicles</a:t>
                </a:r>
                <a:r>
                  <a:rPr lang="en-US" sz="2800" dirty="0" smtClean="0"/>
                  <a:t>.</a:t>
                </a:r>
              </a:p>
              <a:p>
                <a:pPr>
                  <a:spcBef>
                    <a:spcPts val="0"/>
                  </a:spcBef>
                  <a:spcAft>
                    <a:spcPts val="600"/>
                  </a:spcAft>
                </a:pPr>
                <a:r>
                  <a:rPr lang="en-US" sz="2800" dirty="0" smtClean="0"/>
                  <a:t>One </a:t>
                </a:r>
                <a:r>
                  <a:rPr lang="en-US" sz="2800" dirty="0"/>
                  <a:t>of the more common sensors are the capacitive pressure sensors. </a:t>
                </a:r>
                <a:endParaRPr lang="en-US" sz="2800" i="1" dirty="0" smtClean="0"/>
              </a:p>
              <a:p>
                <a:pPr>
                  <a:spcBef>
                    <a:spcPts val="0"/>
                  </a:spcBef>
                  <a:spcAft>
                    <a:spcPts val="600"/>
                  </a:spcAft>
                </a:pPr>
                <a14:m>
                  <m:oMath xmlns:m="http://schemas.openxmlformats.org/officeDocument/2006/math">
                    <m:r>
                      <a:rPr lang="en-US" sz="2800" i="1">
                        <a:latin typeface="Cambria Math"/>
                      </a:rPr>
                      <m:t>𝐶</m:t>
                    </m:r>
                    <m:r>
                      <a:rPr lang="en-US" sz="2800" i="1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i="1">
                            <a:latin typeface="Cambria Math"/>
                          </a:rPr>
                          <m:t>𝜇</m:t>
                        </m:r>
                        <m:r>
                          <a:rPr lang="en-US" sz="2800" i="1">
                            <a:latin typeface="Cambria Math"/>
                          </a:rPr>
                          <m:t>𝐴</m:t>
                        </m:r>
                      </m:num>
                      <m:den>
                        <m:r>
                          <a:rPr lang="en-US" sz="2800" i="1">
                            <a:latin typeface="Cambria Math"/>
                          </a:rPr>
                          <m:t>𝑑</m:t>
                        </m:r>
                      </m:den>
                    </m:f>
                  </m:oMath>
                </a14:m>
                <a:endParaRPr lang="en-US" sz="2800" dirty="0"/>
              </a:p>
              <a:p>
                <a:pPr marL="0" indent="0">
                  <a:spcBef>
                    <a:spcPts val="0"/>
                  </a:spcBef>
                  <a:spcAft>
                    <a:spcPts val="600"/>
                  </a:spcAft>
                  <a:buNone/>
                </a:pPr>
                <a:endParaRPr lang="en-US" sz="2800" dirty="0" smtClean="0"/>
              </a:p>
              <a:p>
                <a:pPr>
                  <a:spcBef>
                    <a:spcPts val="0"/>
                  </a:spcBef>
                  <a:spcAft>
                    <a:spcPts val="600"/>
                  </a:spcAft>
                </a:pPr>
                <a:endParaRPr lang="en-US" sz="2400" dirty="0" smtClean="0"/>
              </a:p>
              <a:p>
                <a:pPr marL="0" indent="0">
                  <a:spcBef>
                    <a:spcPts val="0"/>
                  </a:spcBef>
                  <a:spcAft>
                    <a:spcPts val="1800"/>
                  </a:spcAft>
                  <a:buNone/>
                </a:pPr>
                <a:endParaRPr lang="en-US" sz="2800" dirty="0"/>
              </a:p>
            </p:txBody>
          </p:sp>
        </mc:Choice>
        <mc:Fallback xmlns="">
          <p:sp>
            <p:nvSpPr>
              <p:cNvPr id="6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143000"/>
                <a:ext cx="8686800" cy="5715000"/>
              </a:xfrm>
              <a:blipFill rotWithShape="1">
                <a:blip r:embed="rId3"/>
                <a:stretch>
                  <a:fillRect l="-632" t="-961" r="-77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" name="Picture 7" descr="C:\Users\shreya\Documents\Teaching_NCSU\MAE253_Experimental-Aero-1\Shreyas_teaching\Lab-1\capacitance_pressure_sensor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4191000"/>
            <a:ext cx="6501580" cy="2667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78362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8644" y="4118726"/>
            <a:ext cx="3658356" cy="274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686800" cy="57150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sz="2000" dirty="0" smtClean="0"/>
              <a:t>Create two calibration curves (increasing and decreasing velocities) </a:t>
            </a:r>
            <a:r>
              <a:rPr lang="en-US" sz="2000" dirty="0"/>
              <a:t>for the Ashcroft</a:t>
            </a:r>
            <a:r>
              <a:rPr lang="en-US" sz="2000" baseline="30000" dirty="0"/>
              <a:t>®</a:t>
            </a:r>
            <a:r>
              <a:rPr lang="en-US" sz="2000" dirty="0"/>
              <a:t> pressure </a:t>
            </a:r>
            <a:r>
              <a:rPr lang="en-US" sz="2000" dirty="0" smtClean="0"/>
              <a:t>sensor (</a:t>
            </a:r>
            <a:r>
              <a:rPr lang="en-US" sz="2000" i="1" dirty="0" err="1" smtClean="0"/>
              <a:t>P</a:t>
            </a:r>
            <a:r>
              <a:rPr lang="en-US" sz="2000" i="1" baseline="-25000" dirty="0" err="1" smtClean="0"/>
              <a:t>manometer</a:t>
            </a:r>
            <a:r>
              <a:rPr lang="en-US" sz="2000" dirty="0" smtClean="0"/>
              <a:t> vs. </a:t>
            </a:r>
            <a:r>
              <a:rPr lang="en-US" sz="2000" i="1" dirty="0" err="1" smtClean="0"/>
              <a:t>I</a:t>
            </a:r>
            <a:r>
              <a:rPr lang="en-US" sz="2000" i="1" baseline="-25000" dirty="0" err="1" smtClean="0"/>
              <a:t>sensor</a:t>
            </a:r>
            <a:r>
              <a:rPr lang="en-US" sz="2000" dirty="0" smtClean="0"/>
              <a:t>).</a:t>
            </a:r>
            <a:endParaRPr lang="en-US" sz="1600" dirty="0" smtClean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sz="2000" dirty="0" smtClean="0"/>
              <a:t>Data acquired: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sz="2000" dirty="0" smtClean="0"/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sz="2000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sz="2000" dirty="0" smtClean="0"/>
              <a:t>Create a linear fit through the data points and calculate the polynomial coefficients.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sz="2000" dirty="0" smtClean="0"/>
              <a:t>Determine the hysteresis of the </a:t>
            </a:r>
            <a:r>
              <a:rPr lang="en-US" sz="2000" dirty="0"/>
              <a:t>Ashcroft</a:t>
            </a:r>
            <a:r>
              <a:rPr lang="en-US" sz="2000" baseline="30000" dirty="0"/>
              <a:t>® </a:t>
            </a:r>
            <a:r>
              <a:rPr lang="en-US" sz="2000" dirty="0" smtClean="0"/>
              <a:t>pressure sensor.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sz="2000" dirty="0" smtClean="0"/>
              <a:t>EXTRA CREDIT - </a:t>
            </a:r>
            <a:r>
              <a:rPr lang="en-US" sz="2000" dirty="0"/>
              <a:t>Is the wind-tunnel pressure transducer calibrated correctly?</a:t>
            </a:r>
            <a:endParaRPr lang="en-US" sz="2000" dirty="0" smtClean="0"/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en-US" sz="1800" dirty="0"/>
          </a:p>
          <a:p>
            <a:pPr lvl="1">
              <a:spcBef>
                <a:spcPts val="0"/>
              </a:spcBef>
              <a:spcAft>
                <a:spcPts val="1800"/>
              </a:spcAft>
            </a:pPr>
            <a:endParaRPr lang="en-US" sz="1800" dirty="0" smtClean="0"/>
          </a:p>
          <a:p>
            <a:pPr marL="0" indent="0">
              <a:spcBef>
                <a:spcPts val="0"/>
              </a:spcBef>
              <a:spcAft>
                <a:spcPts val="1800"/>
              </a:spcAft>
              <a:buNone/>
            </a:pPr>
            <a:endParaRPr lang="en-US" sz="2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Lab 1 – Expectations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3ACF4-CC48-4AE1-B7A7-4A5EEB9DF315}" type="slidenum">
              <a:rPr lang="en-US" smtClean="0"/>
              <a:t>8</a:t>
            </a:fld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3102962"/>
              </p:ext>
            </p:extLst>
          </p:nvPr>
        </p:nvGraphicFramePr>
        <p:xfrm>
          <a:off x="1447800" y="2330825"/>
          <a:ext cx="6471032" cy="370840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16231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468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023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986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285"/>
                        </a:spcBef>
                        <a:spcAft>
                          <a:spcPts val="0"/>
                        </a:spcAft>
                      </a:pPr>
                      <a:r>
                        <a:rPr lang="en-US" sz="2000" kern="1200" dirty="0" err="1" smtClean="0">
                          <a:solidFill>
                            <a:schemeClr val="accent2"/>
                          </a:solidFill>
                          <a:latin typeface="+mn-lt"/>
                          <a:ea typeface="+mn-ea"/>
                          <a:cs typeface="+mn-cs"/>
                        </a:rPr>
                        <a:t>P</a:t>
                      </a:r>
                      <a:r>
                        <a:rPr lang="en-US" sz="2000" kern="1200" baseline="-25000" dirty="0" err="1" smtClean="0">
                          <a:solidFill>
                            <a:schemeClr val="accent2"/>
                          </a:solidFill>
                          <a:latin typeface="+mn-lt"/>
                          <a:ea typeface="+mn-ea"/>
                          <a:cs typeface="+mn-cs"/>
                        </a:rPr>
                        <a:t>transducer</a:t>
                      </a:r>
                      <a:r>
                        <a:rPr lang="en-US" sz="2000" kern="1200" dirty="0" smtClean="0">
                          <a:solidFill>
                            <a:schemeClr val="accent2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kern="1200" dirty="0">
                          <a:solidFill>
                            <a:schemeClr val="accent2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sz="2000" kern="1200" dirty="0" err="1">
                          <a:solidFill>
                            <a:schemeClr val="accent2"/>
                          </a:solidFill>
                          <a:latin typeface="+mn-lt"/>
                          <a:ea typeface="+mn-ea"/>
                          <a:cs typeface="+mn-cs"/>
                        </a:rPr>
                        <a:t>psf</a:t>
                      </a:r>
                      <a:r>
                        <a:rPr lang="en-US" sz="2000" kern="1200" dirty="0">
                          <a:solidFill>
                            <a:schemeClr val="accent2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285"/>
                        </a:spcBef>
                        <a:spcAft>
                          <a:spcPts val="0"/>
                        </a:spcAft>
                      </a:pPr>
                      <a:r>
                        <a:rPr lang="en-US" sz="2000" kern="1200" dirty="0" err="1">
                          <a:solidFill>
                            <a:schemeClr val="accent2"/>
                          </a:solidFill>
                          <a:latin typeface="+mn-lt"/>
                          <a:ea typeface="+mn-ea"/>
                          <a:cs typeface="+mn-cs"/>
                        </a:rPr>
                        <a:t>h</a:t>
                      </a:r>
                      <a:r>
                        <a:rPr lang="en-US" sz="2000" kern="1200" baseline="-25000" dirty="0" err="1">
                          <a:solidFill>
                            <a:schemeClr val="accent2"/>
                          </a:solidFill>
                          <a:latin typeface="+mn-lt"/>
                          <a:ea typeface="+mn-ea"/>
                          <a:cs typeface="+mn-cs"/>
                        </a:rPr>
                        <a:t>manometer</a:t>
                      </a:r>
                      <a:r>
                        <a:rPr lang="en-US" sz="2000" kern="1200" dirty="0">
                          <a:solidFill>
                            <a:schemeClr val="accent2"/>
                          </a:solidFill>
                          <a:latin typeface="+mn-lt"/>
                          <a:ea typeface="+mn-ea"/>
                          <a:cs typeface="+mn-cs"/>
                        </a:rPr>
                        <a:t> (inches)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285"/>
                        </a:spcBef>
                        <a:spcAft>
                          <a:spcPts val="0"/>
                        </a:spcAft>
                      </a:pPr>
                      <a:r>
                        <a:rPr lang="en-US" sz="2000" kern="1200" dirty="0" err="1">
                          <a:solidFill>
                            <a:schemeClr val="accent2"/>
                          </a:solidFill>
                          <a:latin typeface="+mn-lt"/>
                          <a:ea typeface="+mn-ea"/>
                          <a:cs typeface="+mn-cs"/>
                        </a:rPr>
                        <a:t>I</a:t>
                      </a:r>
                      <a:r>
                        <a:rPr lang="en-US" sz="2000" kern="1200" baseline="-25000" dirty="0" err="1">
                          <a:solidFill>
                            <a:schemeClr val="accent2"/>
                          </a:solidFill>
                          <a:latin typeface="+mn-lt"/>
                          <a:ea typeface="+mn-ea"/>
                          <a:cs typeface="+mn-cs"/>
                        </a:rPr>
                        <a:t>sensor</a:t>
                      </a:r>
                      <a:r>
                        <a:rPr lang="en-US" sz="2000" kern="1200" dirty="0">
                          <a:solidFill>
                            <a:schemeClr val="accent2"/>
                          </a:solidFill>
                          <a:latin typeface="+mn-lt"/>
                          <a:ea typeface="+mn-ea"/>
                          <a:cs typeface="+mn-cs"/>
                        </a:rPr>
                        <a:t> (mA)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285"/>
                        </a:spcBef>
                        <a:spcAft>
                          <a:spcPts val="0"/>
                        </a:spcAft>
                      </a:pPr>
                      <a:r>
                        <a:rPr lang="en-US" sz="2000" kern="1200" dirty="0" err="1">
                          <a:solidFill>
                            <a:schemeClr val="accent2"/>
                          </a:solidFill>
                          <a:latin typeface="+mn-lt"/>
                          <a:ea typeface="+mn-ea"/>
                          <a:cs typeface="+mn-cs"/>
                        </a:rPr>
                        <a:t>T</a:t>
                      </a:r>
                      <a:r>
                        <a:rPr lang="en-US" sz="2000" kern="1200" baseline="-25000" dirty="0" err="1">
                          <a:solidFill>
                            <a:schemeClr val="accent2"/>
                          </a:solidFill>
                          <a:latin typeface="+mn-lt"/>
                          <a:ea typeface="+mn-ea"/>
                          <a:cs typeface="+mn-cs"/>
                        </a:rPr>
                        <a:t>transducer</a:t>
                      </a:r>
                      <a:r>
                        <a:rPr lang="en-US" sz="2000" kern="1200" dirty="0">
                          <a:solidFill>
                            <a:schemeClr val="accent2"/>
                          </a:solidFill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en-US" sz="2000" kern="1200" baseline="30000" dirty="0" err="1">
                          <a:solidFill>
                            <a:schemeClr val="accent2"/>
                          </a:solidFill>
                          <a:latin typeface="+mn-lt"/>
                          <a:ea typeface="+mn-ea"/>
                          <a:cs typeface="+mn-cs"/>
                        </a:rPr>
                        <a:t>o</a:t>
                      </a:r>
                      <a:r>
                        <a:rPr lang="en-US" sz="2000" kern="1200" dirty="0" err="1">
                          <a:solidFill>
                            <a:schemeClr val="accent2"/>
                          </a:solidFill>
                          <a:latin typeface="+mn-lt"/>
                          <a:ea typeface="+mn-ea"/>
                          <a:cs typeface="+mn-cs"/>
                        </a:rPr>
                        <a:t>F</a:t>
                      </a:r>
                      <a:r>
                        <a:rPr lang="en-US" sz="2000" kern="1200" dirty="0">
                          <a:solidFill>
                            <a:schemeClr val="accent2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8159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csu-apa_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ncsu-apa_template</Template>
  <TotalTime>15655</TotalTime>
  <Words>397</Words>
  <Application>Microsoft Office PowerPoint</Application>
  <PresentationFormat>On-screen Show (4:3)</PresentationFormat>
  <Paragraphs>67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Cambria Math</vt:lpstr>
      <vt:lpstr>Wingdings</vt:lpstr>
      <vt:lpstr>ncsu-apa_template</vt:lpstr>
      <vt:lpstr>MAE 253 – Experimental Aerodynamics I General Information and Lab 1 (Pressure Transducer Calibration)</vt:lpstr>
      <vt:lpstr>Outline</vt:lpstr>
      <vt:lpstr>General Information and  Course Objectives</vt:lpstr>
      <vt:lpstr>Lab 1 - Objective</vt:lpstr>
      <vt:lpstr>Lab 1 - Theory</vt:lpstr>
      <vt:lpstr>Lab 1 - Theory</vt:lpstr>
      <vt:lpstr>Lab 1 - Theory</vt:lpstr>
      <vt:lpstr>Lab 1 – Expectations 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Shreyas Narsipur</dc:creator>
  <cp:lastModifiedBy>Shreyas Narsipur</cp:lastModifiedBy>
  <cp:revision>729</cp:revision>
  <cp:lastPrinted>2017-08-18T00:11:24Z</cp:lastPrinted>
  <dcterms:created xsi:type="dcterms:W3CDTF">2013-08-22T21:17:39Z</dcterms:created>
  <dcterms:modified xsi:type="dcterms:W3CDTF">2019-01-14T18:25:05Z</dcterms:modified>
</cp:coreProperties>
</file>